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5756FB-E05E-443F-88A1-CFC906389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727" y="1597961"/>
            <a:ext cx="9144000" cy="316230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C5DA97A-281B-4A77-9D2C-C5E6A860E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727" y="4902488"/>
            <a:ext cx="9144000" cy="985075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5FD7BAE-E194-4223-BB4E-5E487863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21F6C9-7279-4DF8-9462-3EFEFA03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C457072-0A38-49AD-8D0D-0E42DD48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9951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489E81-5CFF-4A28-B9C8-5D54E51D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58A4CC8-DCB0-4E94-98A7-236E3D186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DD1F802-21C2-44B2-A419-55469D82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BDB709-08FF-4C4A-8670-4CCA9146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395375-1CC8-4950-8439-877451C4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577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CE8BDF0-A155-454D-B3E2-AD15D0905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73242" y="827313"/>
            <a:ext cx="2280557" cy="506185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7244E0D-96EC-4B35-BA5C-5DAFCC728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27313"/>
            <a:ext cx="8115300" cy="506185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3ADC4E-9FB1-439F-B0FB-47F47B34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37EE406-061A-4440-BA75-3B684FC8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A6D93CF-F5F3-4897-A51E-47D577FD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743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398199-C6CF-4DFF-A750-435F06CC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F2D5EB-F993-411F-9DBA-971321FC0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A5D216-27F9-4078-8349-ABC9F614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84F8A8-FBA7-4F25-ADEA-AF346495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4609F8-5897-4724-8FA6-3EFDE8F2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0552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6C0F0C-7BA8-490D-B4C9-CCE145DCD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1709738"/>
            <a:ext cx="9143999" cy="305052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4290E61-B837-4BE4-9BC7-6AF706BC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6" y="4902488"/>
            <a:ext cx="9143999" cy="985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52E15F-E46D-44C6-9FB9-07B0BC54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BF6955-3667-4857-B35A-9E12F798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14B309-D15E-4FA1-9B8D-8C1F3B56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1056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E219AB-91F9-4F80-9B5D-2E6FE925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19F334-D0CF-4DFD-BAA9-3ECD639B1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7362" y="2227809"/>
            <a:ext cx="4942438" cy="39491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15E0B5D-4613-4DA7-BA20-58B19BE8A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27809"/>
            <a:ext cx="4855265" cy="39491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4F311AB-0603-424D-BC42-0CEAB356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A3AA2AC-0C5F-4835-BE47-D780C29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06C54C0-DFDA-4778-9EE8-5E5C30E0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2667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9F3603-5B09-4916-8324-A6BDAB4E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365125"/>
            <a:ext cx="994273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074073C-C15B-4218-9B84-67589551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5" y="1681163"/>
            <a:ext cx="49128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4116D27-36F6-440B-A9BE-8B9499047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4726" y="2505075"/>
            <a:ext cx="4912849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C12010D-7AC4-4A70-A211-6A2927411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8552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6AE85B5-3350-49A4-86A1-E5DAED491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8552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A73E874-D08B-4D81-B82D-5DF242E4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E174067-0FFA-41C3-A3A6-E8907CC3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7947985-FBC0-4118-8877-2E327F637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0289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CE0282-3DE7-4AB9-83AC-AFEDD22A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1A7436C-706A-443F-86CD-4444C828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9B53292-7EA5-45D0-957F-636A44FC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476F59D-34BB-462C-B506-040B9E98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5279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BE55245-AB52-41B4-9B28-55E6527D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A73B8AE-58B0-4FDF-8430-9D8D3DD5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79E4D91-8619-43C1-841B-B5F47DE0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9031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5DA660-DF93-4947-B93F-BF118D3B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457200"/>
            <a:ext cx="36872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F0292E-B3E1-4FD6-A7FA-C165BAC21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844277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EFB0ECC-817B-4A71-AFB5-FC60A2BC3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253343"/>
            <a:ext cx="3687298" cy="3615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7788E0B-6135-4F59-A35A-2CA1A8BA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D0DEF36-4037-4E6D-988F-CC8E3F11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55C0D2D-D878-4723-A002-5A601EFB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6967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5C59D5-B8A1-4C9C-A61F-E082A443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720433"/>
            <a:ext cx="3687298" cy="15873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4CB4F5F-E6E7-45C3-B35C-80F81FB1A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8277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6633AB7-4F8E-4A9F-AC15-89E6A6E00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449286"/>
            <a:ext cx="3687298" cy="3419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074B526-866D-4E11-A7F9-081BD4EDF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D758BF8-E962-4367-8495-62438FDD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FC20AE1-C97D-4E6C-9DB2-B2904C2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5954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AE192E3E-68A9-4F36-936C-1C8D0B9EF132}"/>
              </a:ext>
            </a:extLst>
          </p:cNvPr>
          <p:cNvSpPr/>
          <p:nvPr/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F214EB0-7E6D-4536-9350-5CB688B5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15073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BF5455E-4725-4924-BF7D-2E1FC9E3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7362" y="2427316"/>
            <a:ext cx="9950103" cy="3513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2CAD9D9-1A1D-4438-9F3D-E5E58FD72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3751" y="6356350"/>
            <a:ext cx="2296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8C28A28C-4C6A-46EA-90C0-4EE0B89CC5C7}" type="datetimeFigureOut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80A827-D7BF-4CA4-8C29-5AE54ADA4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610380" y="1926575"/>
            <a:ext cx="38303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717188-1DE1-4DA5-8161-21179E4AD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355" y="6356350"/>
            <a:ext cx="410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732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1" kern="120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roprium.hr/imam-ideju-sto-sad/" TargetMode="External"/><Relationship Id="rId2" Type="http://schemas.openxmlformats.org/officeDocument/2006/relationships/hyperlink" Target="https://www.markething.hr/sto-je-swot-analiza-i-koje-su-smjernice-potrebne-za-izrad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ir.nsk.hr/islandora/object/velegs:563/preview" TargetMode="External"/><Relationship Id="rId5" Type="http://schemas.openxmlformats.org/officeDocument/2006/relationships/hyperlink" Target="https://proprium.hr/temeljne-funkcije-menadzmenta-u-kulturi/?fbclid=IwAR0WmJW46SFJn8xoRqGELfioQuhgr-q1zgaTP0f0-WHFR-uh0NmzVL0cGEg" TargetMode="External"/><Relationship Id="rId4" Type="http://schemas.openxmlformats.org/officeDocument/2006/relationships/hyperlink" Target="https://proprium.hr/sto-rjesava-swot-analiza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xmlns="" id="{563148A4-EAE8-49C7-89F1-8E48B3A26D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732191D1-0B16-4E16-BF45-F4515B02A9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3828" y="4111201"/>
            <a:ext cx="8654267" cy="1124073"/>
          </a:xfrm>
        </p:spPr>
        <p:txBody>
          <a:bodyPr anchor="b">
            <a:normAutofit/>
          </a:bodyPr>
          <a:lstStyle/>
          <a:p>
            <a:r>
              <a:rPr lang="hr-HR" dirty="0"/>
              <a:t>Planiranje u kulturi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xmlns="" id="{9D6D1EF3-7E78-443B-BF92-34E1C5472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2038" y="5371605"/>
            <a:ext cx="8656058" cy="672412"/>
          </a:xfrm>
        </p:spPr>
        <p:txBody>
          <a:bodyPr anchor="t">
            <a:normAutofit/>
          </a:bodyPr>
          <a:lstStyle/>
          <a:p>
            <a:r>
              <a:rPr lang="hr-HR" dirty="0" err="1"/>
              <a:t>Tania</a:t>
            </a:r>
            <a:r>
              <a:rPr lang="hr-HR" dirty="0"/>
              <a:t> </a:t>
            </a:r>
            <a:r>
              <a:rPr lang="hr-HR" dirty="0" err="1"/>
              <a:t>Mulc</a:t>
            </a:r>
            <a:r>
              <a:rPr lang="hr-HR" dirty="0"/>
              <a:t>, </a:t>
            </a:r>
            <a:r>
              <a:rPr lang="hr-HR" dirty="0" err="1"/>
              <a:t>mag.paed</a:t>
            </a:r>
            <a:r>
              <a:rPr lang="hr-HR" dirty="0"/>
              <a:t>.</a:t>
            </a:r>
          </a:p>
        </p:txBody>
      </p:sp>
      <p:sp>
        <p:nvSpPr>
          <p:cNvPr id="16" name="Freeform: Shape 10">
            <a:extLst>
              <a:ext uri="{FF2B5EF4-FFF2-40B4-BE49-F238E27FC236}">
                <a16:creationId xmlns:a16="http://schemas.microsoft.com/office/drawing/2014/main" xmlns="" id="{F96FDE2F-8352-4200-8537-0E8FC365F4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1" y="0"/>
            <a:ext cx="3495110" cy="3414822"/>
          </a:xfrm>
          <a:custGeom>
            <a:avLst/>
            <a:gdLst>
              <a:gd name="connsiteX0" fmla="*/ 3495110 w 3495110"/>
              <a:gd name="connsiteY0" fmla="*/ 3414822 h 3414822"/>
              <a:gd name="connsiteX1" fmla="*/ 26047 w 3495110"/>
              <a:gd name="connsiteY1" fmla="*/ 3414822 h 3414822"/>
              <a:gd name="connsiteX2" fmla="*/ 192248 w 3495110"/>
              <a:gd name="connsiteY2" fmla="*/ 3410701 h 3414822"/>
              <a:gd name="connsiteX3" fmla="*/ 3495109 w 3495110"/>
              <a:gd name="connsiteY3" fmla="*/ 320 h 3414822"/>
              <a:gd name="connsiteX4" fmla="*/ 13063 w 3495110"/>
              <a:gd name="connsiteY4" fmla="*/ 320 h 3414822"/>
              <a:gd name="connsiteX5" fmla="*/ 13063 w 3495110"/>
              <a:gd name="connsiteY5" fmla="*/ 3414822 h 3414822"/>
              <a:gd name="connsiteX6" fmla="*/ 13062 w 3495110"/>
              <a:gd name="connsiteY6" fmla="*/ 3414822 h 3414822"/>
              <a:gd name="connsiteX7" fmla="*/ 13062 w 3495110"/>
              <a:gd name="connsiteY7" fmla="*/ 322 h 3414822"/>
              <a:gd name="connsiteX8" fmla="*/ 0 w 3495110"/>
              <a:gd name="connsiteY8" fmla="*/ 322 h 3414822"/>
              <a:gd name="connsiteX9" fmla="*/ 0 w 3495110"/>
              <a:gd name="connsiteY9" fmla="*/ 0 h 3414822"/>
              <a:gd name="connsiteX10" fmla="*/ 3495110 w 3495110"/>
              <a:gd name="connsiteY10" fmla="*/ 0 h 3414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95110" h="3414822">
                <a:moveTo>
                  <a:pt x="3495110" y="3414822"/>
                </a:moveTo>
                <a:lnTo>
                  <a:pt x="26047" y="3414822"/>
                </a:lnTo>
                <a:lnTo>
                  <a:pt x="192248" y="3410701"/>
                </a:lnTo>
                <a:cubicBezTo>
                  <a:pt x="2032056" y="3319241"/>
                  <a:pt x="3495109" y="1827339"/>
                  <a:pt x="3495109" y="320"/>
                </a:cubicBezTo>
                <a:lnTo>
                  <a:pt x="13063" y="320"/>
                </a:lnTo>
                <a:lnTo>
                  <a:pt x="13063" y="3414822"/>
                </a:lnTo>
                <a:lnTo>
                  <a:pt x="13062" y="3414822"/>
                </a:lnTo>
                <a:lnTo>
                  <a:pt x="13062" y="322"/>
                </a:lnTo>
                <a:lnTo>
                  <a:pt x="0" y="322"/>
                </a:lnTo>
                <a:lnTo>
                  <a:pt x="0" y="0"/>
                </a:lnTo>
                <a:lnTo>
                  <a:pt x="349511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E03AE3B-3A9F-4A74-A626-EA434E9E01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8696893" y="0"/>
            <a:ext cx="3498943" cy="341482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3" descr="Aerial view of a beach">
            <a:extLst>
              <a:ext uri="{FF2B5EF4-FFF2-40B4-BE49-F238E27FC236}">
                <a16:creationId xmlns:a16="http://schemas.microsoft.com/office/drawing/2014/main" xmlns="" id="{D9A4E420-15FE-882E-CF5C-123563C80D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9035" r="1" b="22216"/>
          <a:stretch/>
        </p:blipFill>
        <p:spPr>
          <a:xfrm>
            <a:off x="-1" y="10"/>
            <a:ext cx="8707925" cy="3414814"/>
          </a:xfrm>
          <a:custGeom>
            <a:avLst/>
            <a:gdLst/>
            <a:ahLst/>
            <a:cxnLst/>
            <a:rect l="l" t="t" r="r" b="b"/>
            <a:pathLst>
              <a:path w="8724646" h="3414824">
                <a:moveTo>
                  <a:pt x="3488733" y="0"/>
                </a:moveTo>
                <a:lnTo>
                  <a:pt x="8724646" y="0"/>
                </a:lnTo>
                <a:lnTo>
                  <a:pt x="8724646" y="3414822"/>
                </a:lnTo>
                <a:lnTo>
                  <a:pt x="3488733" y="3414822"/>
                </a:lnTo>
                <a:close/>
                <a:moveTo>
                  <a:pt x="3488732" y="0"/>
                </a:moveTo>
                <a:lnTo>
                  <a:pt x="3488732" y="3414824"/>
                </a:lnTo>
                <a:lnTo>
                  <a:pt x="0" y="3414824"/>
                </a:lnTo>
                <a:cubicBezTo>
                  <a:pt x="0" y="1528869"/>
                  <a:pt x="1561959" y="0"/>
                  <a:pt x="3488732" y="0"/>
                </a:cubicBezTo>
                <a:close/>
              </a:path>
            </a:pathLst>
          </a:custGeom>
        </p:spPr>
      </p:pic>
      <p:sp>
        <p:nvSpPr>
          <p:cNvPr id="15" name="Rectangle 34">
            <a:extLst>
              <a:ext uri="{FF2B5EF4-FFF2-40B4-BE49-F238E27FC236}">
                <a16:creationId xmlns:a16="http://schemas.microsoft.com/office/drawing/2014/main" xmlns="" id="{C4616447-380A-4DF1-834B-15E0529F4B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07925" y="0"/>
            <a:ext cx="3495111" cy="3415146"/>
          </a:xfrm>
          <a:custGeom>
            <a:avLst/>
            <a:gdLst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3484819 w 3484819"/>
              <a:gd name="connsiteY2" fmla="*/ 3430264 h 3430264"/>
              <a:gd name="connsiteX3" fmla="*/ 0 w 3484819"/>
              <a:gd name="connsiteY3" fmla="*/ 3430264 h 3430264"/>
              <a:gd name="connsiteX4" fmla="*/ 0 w 3484819"/>
              <a:gd name="connsiteY4" fmla="*/ 0 h 3430264"/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0 w 3484819"/>
              <a:gd name="connsiteY2" fmla="*/ 3430264 h 3430264"/>
              <a:gd name="connsiteX3" fmla="*/ 0 w 3484819"/>
              <a:gd name="connsiteY3" fmla="*/ 0 h 34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819" h="3430264">
                <a:moveTo>
                  <a:pt x="0" y="0"/>
                </a:moveTo>
                <a:lnTo>
                  <a:pt x="3484819" y="0"/>
                </a:lnTo>
                <a:lnTo>
                  <a:pt x="0" y="34302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4671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85A4A02A-EF3A-4D3F-9708-B16A49E89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DETALJNA RAZRADA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D76D4677-A234-41F5-984E-0BB36DB947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Koje aktivnosti će se točno provoditi te na koji način</a:t>
            </a:r>
          </a:p>
          <a:p>
            <a:r>
              <a:rPr lang="hr-HR" dirty="0"/>
              <a:t>Detaljna razrada svih aktivnosti koje će se događati u sklopu našeg događanja bez obzira radi li se samo  o jednoj aktivnosti ili više njih.</a:t>
            </a:r>
          </a:p>
          <a:p>
            <a:r>
              <a:rPr lang="hr-HR" dirty="0"/>
              <a:t>Npr. KAZALIŠNA RADIONICA: </a:t>
            </a:r>
          </a:p>
          <a:p>
            <a:pPr marL="560070" lvl="1" indent="-285750">
              <a:buFontTx/>
              <a:buChar char="-"/>
            </a:pPr>
            <a:r>
              <a:rPr lang="hr-HR" dirty="0"/>
              <a:t>Učenje improvizacije- radionica namijenjena učenicima od 10 do 15 godina</a:t>
            </a:r>
          </a:p>
          <a:p>
            <a:pPr marL="560070" lvl="1" indent="-285750">
              <a:buFontTx/>
              <a:buChar char="-"/>
            </a:pPr>
            <a:r>
              <a:rPr lang="hr-HR" dirty="0"/>
              <a:t>U prostoru doma kulture u Brod Moravicama pod vodstvom glumca T.L.</a:t>
            </a:r>
          </a:p>
          <a:p>
            <a:pPr marL="560070" lvl="1" indent="-285750">
              <a:buFontTx/>
              <a:buChar char="-"/>
            </a:pPr>
            <a:r>
              <a:rPr lang="hr-HR" dirty="0"/>
              <a:t>Max. Br sudionika 10., potreban zatvoreni prostor (pruža osjećaj sigurnosti) te stolice za sudionike…</a:t>
            </a:r>
          </a:p>
          <a:p>
            <a:pPr lvl="1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3539230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68C70EC8-AD7E-4B06-ADB5-29B4D9026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362" y="636608"/>
            <a:ext cx="9950103" cy="5304222"/>
          </a:xfrm>
        </p:spPr>
        <p:txBody>
          <a:bodyPr/>
          <a:lstStyle/>
          <a:p>
            <a:pPr marL="0" indent="0">
              <a:buNone/>
            </a:pPr>
            <a:r>
              <a:rPr lang="hr-HR" b="1" dirty="0"/>
              <a:t>FINANCIJSKA SREDSTVA</a:t>
            </a:r>
          </a:p>
          <a:p>
            <a:pPr>
              <a:buFontTx/>
              <a:buChar char="-"/>
            </a:pPr>
            <a:r>
              <a:rPr lang="hr-HR" dirty="0"/>
              <a:t>Potrebno je dobro razraditi troškove realizacije- odnosi se na dnevnice, materijale, najam prostora….</a:t>
            </a:r>
          </a:p>
          <a:p>
            <a:pPr>
              <a:buFontTx/>
              <a:buChar char="-"/>
            </a:pPr>
            <a:r>
              <a:rPr lang="hr-HR" dirty="0"/>
              <a:t>Dobro planiranje financija također je važno zbog uspješnosti provedbe</a:t>
            </a:r>
          </a:p>
          <a:p>
            <a:pPr>
              <a:buFontTx/>
              <a:buChar char="-"/>
            </a:pPr>
            <a:endParaRPr lang="hr-HR" dirty="0"/>
          </a:p>
          <a:p>
            <a:pPr marL="0" indent="0">
              <a:buNone/>
            </a:pPr>
            <a:r>
              <a:rPr lang="hr-HR" b="1" dirty="0"/>
              <a:t>EVALUACIJA</a:t>
            </a:r>
          </a:p>
          <a:p>
            <a:pPr>
              <a:buFontTx/>
              <a:buChar char="-"/>
            </a:pPr>
            <a:r>
              <a:rPr lang="hr-HR" dirty="0"/>
              <a:t>Po završetku planirane/ih aktivnosti provodi se evaluacija kojom vrednujemo uspješnost provedenog.</a:t>
            </a:r>
          </a:p>
          <a:p>
            <a:pPr>
              <a:buFontTx/>
              <a:buChar char="-"/>
            </a:pPr>
            <a:r>
              <a:rPr lang="hr-HR" dirty="0"/>
              <a:t>Može se provesti u tijeku pomoću anketnih upitnika usmjerenih na ciljanu skupine, te kasnije ispitivanjem svih važnih aktera (najčešće se provodi pomoću upitnika, ali i putem vrednovanja postavljenih ciljeva npr. Ako je cilj bio okupiti 10 učenika u dobi od 10 do 15 godina da li se zaista toliko i odazvalo).</a:t>
            </a:r>
          </a:p>
          <a:p>
            <a:pPr>
              <a:buFontTx/>
              <a:buChar char="-"/>
            </a:pPr>
            <a:r>
              <a:rPr lang="hr-HR" dirty="0"/>
              <a:t>Evaluacijom procjenjujemo i daljnju održivost naše aktivnosti</a:t>
            </a:r>
          </a:p>
          <a:p>
            <a:pPr>
              <a:buFontTx/>
              <a:buChar char="-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1030908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6E0AE4C8-9B19-4ACB-930A-AEDD3DC56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Literatura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A83F1F8D-714D-47D5-97E5-889CDB22A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i="0" dirty="0">
                <a:effectLst/>
                <a:latin typeface="+mj-lt"/>
              </a:rPr>
              <a:t>Što je SWOT analiza i koje su smjernice potrebne za njezinu izradu? Preuzeto sa </a:t>
            </a:r>
            <a:r>
              <a:rPr lang="pl-PL" i="0" dirty="0">
                <a:effectLst/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https://www.markething.hr/sto-je-swot-analiza-i-koje-su-smjernice-potrebne-za-izradu/</a:t>
            </a:r>
            <a:endParaRPr lang="pl-PL" i="0" dirty="0">
              <a:effectLst/>
              <a:latin typeface="+mj-lt"/>
            </a:endParaRPr>
          </a:p>
          <a:p>
            <a:r>
              <a:rPr lang="pl-PL" i="0" dirty="0">
                <a:effectLst/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Imam ideju. Što sada? Preuzeto sa https://proprium.hr/imam-ideju-sto-sad/</a:t>
            </a:r>
            <a:endParaRPr lang="pl-PL" i="0" dirty="0">
              <a:effectLst/>
              <a:latin typeface="+mj-lt"/>
            </a:endParaRPr>
          </a:p>
          <a:p>
            <a:r>
              <a:rPr lang="pl-PL" dirty="0">
                <a:latin typeface="+mj-lt"/>
              </a:rPr>
              <a:t>Što rješava SWOT analiza? Preuzeto sa </a:t>
            </a:r>
            <a:r>
              <a:rPr lang="pl-PL" dirty="0"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https://proprium.hr/sto-rjesava-swot-analiza/</a:t>
            </a:r>
            <a:endParaRPr lang="pl-PL" dirty="0">
              <a:latin typeface="+mj-lt"/>
            </a:endParaRPr>
          </a:p>
          <a:p>
            <a:r>
              <a:rPr lang="pl-PL" dirty="0">
                <a:latin typeface="+mj-lt"/>
              </a:rPr>
              <a:t>Temeljne funkcije menadžmenta. Preuzeto sa </a:t>
            </a:r>
            <a:r>
              <a:rPr lang="pl-PL" dirty="0"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https://proprium.hr/temeljne-funkcije-menadzmenta-u-kulturi/?fbclid=IwAR0WmJW46SFJn8xoRqGELfioQuhgr-q1zgaTP0f0-WHFR-uh0NmzVL0cGEg</a:t>
            </a:r>
            <a:endParaRPr lang="pl-PL" dirty="0">
              <a:latin typeface="+mj-lt"/>
            </a:endParaRPr>
          </a:p>
          <a:p>
            <a:r>
              <a:rPr lang="pl-PL" dirty="0">
                <a:latin typeface="+mj-lt"/>
              </a:rPr>
              <a:t>Uloga i važnost planiranja u menadžmentu (2017), Vukić, S. Preuzeto s </a:t>
            </a:r>
            <a:r>
              <a:rPr lang="pl-PL" dirty="0"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https://zir.nsk.hr/islandora/object/velegs:563/preview</a:t>
            </a:r>
            <a:endParaRPr lang="pl-PL" dirty="0">
              <a:latin typeface="+mj-lt"/>
            </a:endParaRPr>
          </a:p>
          <a:p>
            <a:endParaRPr lang="pl-PL" b="1" i="0" dirty="0">
              <a:solidFill>
                <a:srgbClr val="000000"/>
              </a:solidFill>
              <a:effectLst/>
              <a:latin typeface="Gellix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950933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ECB5B831-96BD-4610-ABE6-1489DC3C0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Menadžment i planiranje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838608B9-9FDB-4080-8882-298358CDA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0" i="0" dirty="0">
                <a:solidFill>
                  <a:srgbClr val="666666"/>
                </a:solidFill>
                <a:effectLst/>
                <a:latin typeface="Montserrat" panose="00000500000000000000" pitchFamily="2" charset="-18"/>
              </a:rPr>
              <a:t>temeljne funkcije putem kojih ostvaruje </a:t>
            </a:r>
            <a:r>
              <a:rPr lang="hr-HR" dirty="0">
                <a:solidFill>
                  <a:srgbClr val="666666"/>
                </a:solidFill>
                <a:latin typeface="Montserrat" panose="00000500000000000000" pitchFamily="2" charset="-18"/>
              </a:rPr>
              <a:t>željene aktivnosti ostvaruju </a:t>
            </a:r>
            <a:r>
              <a:rPr lang="hr-HR" b="0" i="0" dirty="0">
                <a:solidFill>
                  <a:srgbClr val="666666"/>
                </a:solidFill>
                <a:effectLst/>
                <a:latin typeface="Montserrat" panose="00000500000000000000" pitchFamily="2" charset="-18"/>
              </a:rPr>
              <a:t>svoju svrhu</a:t>
            </a:r>
          </a:p>
          <a:p>
            <a:pPr algn="l" fontAlgn="base"/>
            <a:r>
              <a:rPr lang="hr-HR" b="1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TEMELJNE FUNKCIJE MENADŽMENTA U KULTURI:  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hr-HR" b="0" i="0" dirty="0">
                <a:solidFill>
                  <a:srgbClr val="666666"/>
                </a:solidFill>
                <a:effectLst/>
                <a:latin typeface="Montserrat" panose="00000500000000000000" pitchFamily="2" charset="-18"/>
              </a:rPr>
              <a:t>planiranje 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hr-HR" b="0" i="0" dirty="0">
                <a:solidFill>
                  <a:srgbClr val="666666"/>
                </a:solidFill>
                <a:effectLst/>
                <a:latin typeface="Montserrat" panose="00000500000000000000" pitchFamily="2" charset="-18"/>
              </a:rPr>
              <a:t>organiziranje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hr-HR" b="0" i="0" dirty="0">
                <a:solidFill>
                  <a:srgbClr val="666666"/>
                </a:solidFill>
                <a:effectLst/>
                <a:latin typeface="Montserrat" panose="00000500000000000000" pitchFamily="2" charset="-18"/>
              </a:rPr>
              <a:t>upravljanje ljudskim potencijalima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hr-HR" b="0" i="0" dirty="0">
                <a:solidFill>
                  <a:srgbClr val="666666"/>
                </a:solidFill>
                <a:effectLst/>
                <a:latin typeface="Montserrat" panose="00000500000000000000" pitchFamily="2" charset="-18"/>
              </a:rPr>
              <a:t>vođenje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hr-HR" b="0" i="0" dirty="0">
                <a:solidFill>
                  <a:srgbClr val="666666"/>
                </a:solidFill>
                <a:effectLst/>
                <a:latin typeface="Montserrat" panose="00000500000000000000" pitchFamily="2" charset="-18"/>
              </a:rPr>
              <a:t>kontroliranje.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1062738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xmlns="" id="{30901EA4-6CA0-4A64-939C-F76E88D155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302CD031-1BF9-492A-9BCB-05BCB1BDC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5"/>
            <a:ext cx="4855352" cy="1507375"/>
          </a:xfrm>
        </p:spPr>
        <p:txBody>
          <a:bodyPr>
            <a:normAutofit/>
          </a:bodyPr>
          <a:lstStyle/>
          <a:p>
            <a:r>
              <a:rPr lang="hr-HR" dirty="0"/>
              <a:t>Planiranje-od ideje do realizacije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D04A4EB9-AA2E-4ECE-A673-AB25231AD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362" y="2427316"/>
            <a:ext cx="4855352" cy="351351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hr-HR" sz="1500">
                <a:latin typeface="+mj-lt"/>
              </a:rPr>
              <a:t>Odnosi se na plan aktivnosti prije njihove realizacije</a:t>
            </a:r>
          </a:p>
          <a:p>
            <a:pPr>
              <a:lnSpc>
                <a:spcPct val="110000"/>
              </a:lnSpc>
            </a:pPr>
            <a:r>
              <a:rPr lang="hr-HR" sz="1500">
                <a:latin typeface="+mj-lt"/>
              </a:rPr>
              <a:t> </a:t>
            </a:r>
            <a:r>
              <a:rPr lang="hr-HR" sz="1500" b="0" i="0">
                <a:effectLst/>
                <a:latin typeface="+mj-lt"/>
              </a:rPr>
              <a:t>Ideje se nalaze posvuda i prolaze naš unutarnji sustav odluke o tome koja ideja je dobra ili nije</a:t>
            </a:r>
          </a:p>
          <a:p>
            <a:pPr>
              <a:lnSpc>
                <a:spcPct val="110000"/>
              </a:lnSpc>
            </a:pPr>
            <a:r>
              <a:rPr lang="hr-HR" sz="1500" b="0" i="0">
                <a:effectLst/>
                <a:latin typeface="+mj-lt"/>
              </a:rPr>
              <a:t>Ideja sama po sebi ne bi trebala dobiti procjenu dobre ili loše ideje već bi po njezinoj razradi trebali doći do zaključka je li isplativa ili ne (u smislu vremena i uloženog truda, ne samo novca)</a:t>
            </a:r>
            <a:endParaRPr lang="hr-HR" sz="1500">
              <a:latin typeface="+mj-lt"/>
            </a:endParaRPr>
          </a:p>
          <a:p>
            <a:pPr>
              <a:lnSpc>
                <a:spcPct val="110000"/>
              </a:lnSpc>
            </a:pPr>
            <a:r>
              <a:rPr lang="hr-HR" sz="1500">
                <a:latin typeface="+mj-lt"/>
              </a:rPr>
              <a:t>Tijek događanja, niz aktera, uvjeti u kojima će se nešto realizirati- važni elementi koji utječu na uspješnost realizacije ideje</a:t>
            </a:r>
          </a:p>
          <a:p>
            <a:pPr>
              <a:lnSpc>
                <a:spcPct val="110000"/>
              </a:lnSpc>
            </a:pPr>
            <a:endParaRPr lang="hr-HR" sz="1500"/>
          </a:p>
          <a:p>
            <a:pPr marL="0" indent="0">
              <a:lnSpc>
                <a:spcPct val="110000"/>
              </a:lnSpc>
              <a:buNone/>
            </a:pPr>
            <a:endParaRPr lang="hr-HR" sz="150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7E3B2BA1-50FC-4574-838F-AB0B5B93B9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03268" y="3431554"/>
            <a:ext cx="3488732" cy="3432751"/>
          </a:xfrm>
          <a:custGeom>
            <a:avLst/>
            <a:gdLst>
              <a:gd name="connsiteX0" fmla="*/ 3488731 w 3488732"/>
              <a:gd name="connsiteY0" fmla="*/ 0 h 3432751"/>
              <a:gd name="connsiteX1" fmla="*/ 3488732 w 3488732"/>
              <a:gd name="connsiteY1" fmla="*/ 0 h 3432751"/>
              <a:gd name="connsiteX2" fmla="*/ 3488732 w 3488732"/>
              <a:gd name="connsiteY2" fmla="*/ 3432751 h 3432751"/>
              <a:gd name="connsiteX3" fmla="*/ 0 w 3488732"/>
              <a:gd name="connsiteY3" fmla="*/ 3432751 h 3432751"/>
              <a:gd name="connsiteX4" fmla="*/ 0 w 3488732"/>
              <a:gd name="connsiteY4" fmla="*/ 3431630 h 3432751"/>
              <a:gd name="connsiteX5" fmla="*/ 80 w 3488732"/>
              <a:gd name="connsiteY5" fmla="*/ 3431628 h 3432751"/>
              <a:gd name="connsiteX6" fmla="*/ 7516 w 3488732"/>
              <a:gd name="connsiteY6" fmla="*/ 3431628 h 3432751"/>
              <a:gd name="connsiteX7" fmla="*/ 7516 w 3488732"/>
              <a:gd name="connsiteY7" fmla="*/ 3431443 h 3432751"/>
              <a:gd name="connsiteX8" fmla="*/ 179530 w 3488732"/>
              <a:gd name="connsiteY8" fmla="*/ 3427154 h 3432751"/>
              <a:gd name="connsiteX9" fmla="*/ 3484471 w 3488732"/>
              <a:gd name="connsiteY9" fmla="*/ 162232 h 3432751"/>
              <a:gd name="connsiteX10" fmla="*/ 3488328 w 3488732"/>
              <a:gd name="connsiteY10" fmla="*/ 6924 h 3432751"/>
              <a:gd name="connsiteX11" fmla="*/ 3488731 w 3488732"/>
              <a:gd name="connsiteY11" fmla="*/ 6924 h 343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88732" h="3432751">
                <a:moveTo>
                  <a:pt x="3488731" y="0"/>
                </a:moveTo>
                <a:lnTo>
                  <a:pt x="3488732" y="0"/>
                </a:lnTo>
                <a:lnTo>
                  <a:pt x="3488732" y="3432751"/>
                </a:lnTo>
                <a:lnTo>
                  <a:pt x="0" y="3432751"/>
                </a:lnTo>
                <a:lnTo>
                  <a:pt x="0" y="3431630"/>
                </a:lnTo>
                <a:lnTo>
                  <a:pt x="80" y="3431628"/>
                </a:lnTo>
                <a:lnTo>
                  <a:pt x="7516" y="3431628"/>
                </a:lnTo>
                <a:lnTo>
                  <a:pt x="7516" y="3431443"/>
                </a:lnTo>
                <a:lnTo>
                  <a:pt x="179530" y="3427154"/>
                </a:lnTo>
                <a:cubicBezTo>
                  <a:pt x="1965266" y="3337873"/>
                  <a:pt x="3396747" y="1924247"/>
                  <a:pt x="3484471" y="162232"/>
                </a:cubicBezTo>
                <a:lnTo>
                  <a:pt x="3488328" y="6924"/>
                </a:lnTo>
                <a:lnTo>
                  <a:pt x="3488731" y="692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6F855DE6-1CC8-4C5F-AC1B-19DD378AAF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5132" r="24900" b="1"/>
          <a:stretch/>
        </p:blipFill>
        <p:spPr>
          <a:xfrm>
            <a:off x="6967018" y="10"/>
            <a:ext cx="5224982" cy="6863174"/>
          </a:xfrm>
          <a:custGeom>
            <a:avLst/>
            <a:gdLst/>
            <a:ahLst/>
            <a:cxnLst/>
            <a:rect l="l" t="t" r="r" b="b"/>
            <a:pathLst>
              <a:path w="5224982" h="6846790">
                <a:moveTo>
                  <a:pt x="0" y="0"/>
                </a:moveTo>
                <a:lnTo>
                  <a:pt x="5224981" y="0"/>
                </a:lnTo>
                <a:lnTo>
                  <a:pt x="5224981" y="3414038"/>
                </a:lnTo>
                <a:lnTo>
                  <a:pt x="5224982" y="3414038"/>
                </a:lnTo>
                <a:lnTo>
                  <a:pt x="5224981" y="3414080"/>
                </a:lnTo>
                <a:lnTo>
                  <a:pt x="5224981" y="3430264"/>
                </a:lnTo>
                <a:lnTo>
                  <a:pt x="5224578" y="3430264"/>
                </a:lnTo>
                <a:lnTo>
                  <a:pt x="5220721" y="3585201"/>
                </a:lnTo>
                <a:cubicBezTo>
                  <a:pt x="5132997" y="5343007"/>
                  <a:pt x="3701516" y="6753257"/>
                  <a:pt x="1915780" y="6842324"/>
                </a:cubicBezTo>
                <a:lnTo>
                  <a:pt x="1743766" y="6846603"/>
                </a:lnTo>
                <a:lnTo>
                  <a:pt x="1743766" y="6846788"/>
                </a:lnTo>
                <a:lnTo>
                  <a:pt x="1736330" y="6846788"/>
                </a:lnTo>
                <a:lnTo>
                  <a:pt x="1736250" y="6846790"/>
                </a:lnTo>
                <a:lnTo>
                  <a:pt x="1736250" y="6846788"/>
                </a:lnTo>
                <a:lnTo>
                  <a:pt x="0" y="68467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3832159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7DC12D2C-21A1-44CF-BA29-D0EE453AB7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CEFB8FD-0634-4DCF-A22B-6A9D3242B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3" y="4084869"/>
            <a:ext cx="3439876" cy="2005151"/>
          </a:xfrm>
        </p:spPr>
        <p:txBody>
          <a:bodyPr anchor="t">
            <a:normAutofit/>
          </a:bodyPr>
          <a:lstStyle/>
          <a:p>
            <a:r>
              <a:rPr lang="hr-HR" dirty="0"/>
              <a:t>Ispitivanje stanja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5598DD8-827C-48DB-AD4F-AEBB72483D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1" y="-1557"/>
            <a:ext cx="5223349" cy="34202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34">
            <a:extLst>
              <a:ext uri="{FF2B5EF4-FFF2-40B4-BE49-F238E27FC236}">
                <a16:creationId xmlns:a16="http://schemas.microsoft.com/office/drawing/2014/main" xmlns="" id="{EB40E5E0-6677-497A-8E9D-E8575E276F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1783473" y="3856"/>
            <a:ext cx="3439876" cy="3414827"/>
          </a:xfrm>
          <a:custGeom>
            <a:avLst/>
            <a:gdLst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3484819 w 3484819"/>
              <a:gd name="connsiteY2" fmla="*/ 3430264 h 3430264"/>
              <a:gd name="connsiteX3" fmla="*/ 0 w 3484819"/>
              <a:gd name="connsiteY3" fmla="*/ 3430264 h 3430264"/>
              <a:gd name="connsiteX4" fmla="*/ 0 w 3484819"/>
              <a:gd name="connsiteY4" fmla="*/ 0 h 3430264"/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0 w 3484819"/>
              <a:gd name="connsiteY2" fmla="*/ 3430264 h 3430264"/>
              <a:gd name="connsiteX3" fmla="*/ 0 w 3484819"/>
              <a:gd name="connsiteY3" fmla="*/ 0 h 34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819" h="3430264">
                <a:moveTo>
                  <a:pt x="0" y="0"/>
                </a:moveTo>
                <a:lnTo>
                  <a:pt x="3484819" y="0"/>
                </a:lnTo>
                <a:lnTo>
                  <a:pt x="0" y="34302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AC46E49D-1D37-455E-BDA2-28DAF37214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8755978" y="-1558"/>
            <a:ext cx="3439878" cy="3420239"/>
          </a:xfrm>
          <a:custGeom>
            <a:avLst/>
            <a:gdLst>
              <a:gd name="connsiteX0" fmla="*/ 3439878 w 3439878"/>
              <a:gd name="connsiteY0" fmla="*/ 3420239 h 3420239"/>
              <a:gd name="connsiteX1" fmla="*/ 0 w 3439878"/>
              <a:gd name="connsiteY1" fmla="*/ 3420239 h 3420239"/>
              <a:gd name="connsiteX2" fmla="*/ 0 w 3439878"/>
              <a:gd name="connsiteY2" fmla="*/ 0 h 3420239"/>
              <a:gd name="connsiteX3" fmla="*/ 3856 w 3439878"/>
              <a:gd name="connsiteY3" fmla="*/ 0 h 3420239"/>
              <a:gd name="connsiteX4" fmla="*/ 3856 w 3439878"/>
              <a:gd name="connsiteY4" fmla="*/ 133338 h 3420239"/>
              <a:gd name="connsiteX5" fmla="*/ 5641 w 3439878"/>
              <a:gd name="connsiteY5" fmla="*/ 203263 h 3420239"/>
              <a:gd name="connsiteX6" fmla="*/ 3347718 w 3439878"/>
              <a:gd name="connsiteY6" fmla="*/ 3415186 h 3420239"/>
              <a:gd name="connsiteX7" fmla="*/ 3427612 w 3439878"/>
              <a:gd name="connsiteY7" fmla="*/ 3417124 h 3420239"/>
              <a:gd name="connsiteX8" fmla="*/ 3856 w 3439878"/>
              <a:gd name="connsiteY8" fmla="*/ 3417124 h 3420239"/>
              <a:gd name="connsiteX9" fmla="*/ 3856 w 3439878"/>
              <a:gd name="connsiteY9" fmla="*/ 3418681 h 3420239"/>
              <a:gd name="connsiteX10" fmla="*/ 3439878 w 3439878"/>
              <a:gd name="connsiteY10" fmla="*/ 3418681 h 3420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39878" h="3420239">
                <a:moveTo>
                  <a:pt x="3439878" y="3420239"/>
                </a:moveTo>
                <a:lnTo>
                  <a:pt x="0" y="3420239"/>
                </a:lnTo>
                <a:lnTo>
                  <a:pt x="0" y="0"/>
                </a:lnTo>
                <a:lnTo>
                  <a:pt x="3856" y="0"/>
                </a:lnTo>
                <a:lnTo>
                  <a:pt x="3856" y="133338"/>
                </a:lnTo>
                <a:lnTo>
                  <a:pt x="5641" y="203263"/>
                </a:lnTo>
                <a:cubicBezTo>
                  <a:pt x="94351" y="1936677"/>
                  <a:pt x="1541917" y="3327355"/>
                  <a:pt x="3347718" y="3415186"/>
                </a:cubicBezTo>
                <a:lnTo>
                  <a:pt x="3427612" y="3417124"/>
                </a:lnTo>
                <a:lnTo>
                  <a:pt x="3856" y="3417124"/>
                </a:lnTo>
                <a:lnTo>
                  <a:pt x="3856" y="3418681"/>
                </a:lnTo>
                <a:lnTo>
                  <a:pt x="3439878" y="34186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5493B835-1CF0-455A-B581-15DB4D1C73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2888"/>
          <a:stretch/>
        </p:blipFill>
        <p:spPr>
          <a:xfrm>
            <a:off x="5216651" y="-1558"/>
            <a:ext cx="6979975" cy="3420240"/>
          </a:xfrm>
          <a:custGeom>
            <a:avLst/>
            <a:gdLst/>
            <a:ahLst/>
            <a:cxnLst/>
            <a:rect l="l" t="t" r="r" b="b"/>
            <a:pathLst>
              <a:path w="6979975" h="3420240">
                <a:moveTo>
                  <a:pt x="13648" y="0"/>
                </a:moveTo>
                <a:lnTo>
                  <a:pt x="6979975" y="0"/>
                </a:lnTo>
                <a:lnTo>
                  <a:pt x="6979975" y="1557"/>
                </a:lnTo>
                <a:lnTo>
                  <a:pt x="3556219" y="1557"/>
                </a:lnTo>
                <a:lnTo>
                  <a:pt x="3636113" y="3495"/>
                </a:lnTo>
                <a:cubicBezTo>
                  <a:pt x="5441914" y="91326"/>
                  <a:pt x="6889480" y="1482004"/>
                  <a:pt x="6978190" y="3215418"/>
                </a:cubicBezTo>
                <a:lnTo>
                  <a:pt x="6979975" y="3285343"/>
                </a:lnTo>
                <a:lnTo>
                  <a:pt x="6979975" y="3420240"/>
                </a:lnTo>
                <a:lnTo>
                  <a:pt x="13648" y="3420240"/>
                </a:lnTo>
                <a:lnTo>
                  <a:pt x="13648" y="3420238"/>
                </a:lnTo>
                <a:lnTo>
                  <a:pt x="0" y="3420238"/>
                </a:lnTo>
                <a:lnTo>
                  <a:pt x="0" y="1557"/>
                </a:lnTo>
                <a:lnTo>
                  <a:pt x="13648" y="1557"/>
                </a:lnTo>
                <a:close/>
              </a:path>
            </a:pathLst>
          </a:cu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B301DABE-B845-4DE0-ADFB-706FB5540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8651" y="4084869"/>
            <a:ext cx="5885987" cy="200515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hr-HR" sz="1400">
                <a:latin typeface="+mj-lt"/>
              </a:rPr>
              <a:t>Svako planiranje započinje ispitivanjem trenutnog stanja, odnosno ispitivanjem potrebe (da li nešto ima smisla raditi ili ne!)</a:t>
            </a:r>
          </a:p>
          <a:p>
            <a:pPr>
              <a:lnSpc>
                <a:spcPct val="110000"/>
              </a:lnSpc>
            </a:pPr>
            <a:r>
              <a:rPr lang="hr-HR" sz="1400">
                <a:latin typeface="+mj-lt"/>
              </a:rPr>
              <a:t>Zapišite ideju i jednu rečenicu objašnjenja-</a:t>
            </a:r>
            <a:r>
              <a:rPr lang="hr-HR" sz="1400" b="0" i="0">
                <a:effectLst/>
                <a:latin typeface="+mj-lt"/>
              </a:rPr>
              <a:t>rečenica koja bi ju mogla opisati bilo kojoj osobi kojoj biste željeli prenijeti ideju.</a:t>
            </a:r>
            <a:endParaRPr lang="hr-HR" sz="1400">
              <a:latin typeface="+mj-lt"/>
            </a:endParaRPr>
          </a:p>
          <a:p>
            <a:pPr>
              <a:lnSpc>
                <a:spcPct val="110000"/>
              </a:lnSpc>
            </a:pPr>
            <a:r>
              <a:rPr lang="hr-HR" sz="1400">
                <a:latin typeface="+mj-lt"/>
              </a:rPr>
              <a:t>Koriste se metode istraživanja: anketni upitnik,  PEST analiza, </a:t>
            </a:r>
            <a:r>
              <a:rPr lang="hr-HR" sz="1400" b="1">
                <a:latin typeface="+mj-lt"/>
              </a:rPr>
              <a:t>SWOT analiza</a:t>
            </a:r>
          </a:p>
          <a:p>
            <a:pPr marL="0" indent="0">
              <a:lnSpc>
                <a:spcPct val="110000"/>
              </a:lnSpc>
              <a:buNone/>
            </a:pPr>
            <a:endParaRPr lang="hr-HR" sz="1400"/>
          </a:p>
        </p:txBody>
      </p:sp>
    </p:spTree>
    <p:extLst>
      <p:ext uri="{BB962C8B-B14F-4D97-AF65-F5344CB8AC3E}">
        <p14:creationId xmlns:p14="http://schemas.microsoft.com/office/powerpoint/2010/main" xmlns="" val="2213170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85969B64-14DA-423D-8BBF-ADF61A7B2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Swot</a:t>
            </a:r>
            <a:r>
              <a:rPr lang="hr-HR" dirty="0"/>
              <a:t> analiza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E85C3F8F-5DFF-4720-81E0-5CB85DE37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hr-HR" b="1" dirty="0"/>
          </a:p>
          <a:p>
            <a:pPr marL="0" indent="0">
              <a:buNone/>
            </a:pPr>
            <a:r>
              <a:rPr lang="hr-HR" dirty="0">
                <a:latin typeface="+mj-lt"/>
                <a:cs typeface="Times New Roman" panose="02020603050405020304" pitchFamily="18" charset="0"/>
              </a:rPr>
              <a:t>-najčešći alat kojim se ispituje stanja i potrebe</a:t>
            </a:r>
          </a:p>
          <a:p>
            <a:pPr marL="0" indent="0">
              <a:buNone/>
            </a:pPr>
            <a:r>
              <a:rPr lang="hr-HR" i="0" dirty="0">
                <a:effectLst/>
                <a:latin typeface="+mj-lt"/>
                <a:cs typeface="Times New Roman" panose="02020603050405020304" pitchFamily="18" charset="0"/>
              </a:rPr>
              <a:t>- skraćenica od riječi – snage (engl. </a:t>
            </a:r>
            <a:r>
              <a:rPr lang="hr-HR" i="0" dirty="0" err="1">
                <a:effectLst/>
                <a:latin typeface="+mj-lt"/>
                <a:cs typeface="Times New Roman" panose="02020603050405020304" pitchFamily="18" charset="0"/>
              </a:rPr>
              <a:t>Strength</a:t>
            </a:r>
            <a:r>
              <a:rPr lang="hr-HR" i="0" dirty="0">
                <a:effectLst/>
                <a:latin typeface="+mj-lt"/>
                <a:cs typeface="Times New Roman" panose="02020603050405020304" pitchFamily="18" charset="0"/>
              </a:rPr>
              <a:t>), slabosti (engl. </a:t>
            </a:r>
            <a:r>
              <a:rPr lang="hr-HR" i="0" dirty="0" err="1">
                <a:effectLst/>
                <a:latin typeface="+mj-lt"/>
                <a:cs typeface="Times New Roman" panose="02020603050405020304" pitchFamily="18" charset="0"/>
              </a:rPr>
              <a:t>Weakness</a:t>
            </a:r>
            <a:r>
              <a:rPr lang="hr-HR" i="0" dirty="0">
                <a:effectLst/>
                <a:latin typeface="+mj-lt"/>
                <a:cs typeface="Times New Roman" panose="02020603050405020304" pitchFamily="18" charset="0"/>
              </a:rPr>
              <a:t>), prilike (engl. </a:t>
            </a:r>
            <a:r>
              <a:rPr lang="hr-HR" i="0" dirty="0" err="1">
                <a:effectLst/>
                <a:latin typeface="+mj-lt"/>
                <a:cs typeface="Times New Roman" panose="02020603050405020304" pitchFamily="18" charset="0"/>
              </a:rPr>
              <a:t>Opportunity</a:t>
            </a:r>
            <a:r>
              <a:rPr lang="hr-HR" i="0" dirty="0">
                <a:effectLst/>
                <a:latin typeface="+mj-lt"/>
                <a:cs typeface="Times New Roman" panose="02020603050405020304" pitchFamily="18" charset="0"/>
              </a:rPr>
              <a:t>) i prijetnje (engl. </a:t>
            </a:r>
            <a:r>
              <a:rPr lang="hr-HR" i="0" dirty="0" err="1">
                <a:effectLst/>
                <a:latin typeface="+mj-lt"/>
                <a:cs typeface="Times New Roman" panose="02020603050405020304" pitchFamily="18" charset="0"/>
              </a:rPr>
              <a:t>Threat</a:t>
            </a:r>
            <a:r>
              <a:rPr lang="hr-HR" i="0" dirty="0">
                <a:effectLst/>
                <a:latin typeface="+mj-lt"/>
                <a:cs typeface="Times New Roman" panose="02020603050405020304" pitchFamily="18" charset="0"/>
              </a:rPr>
              <a:t>). </a:t>
            </a:r>
            <a:endParaRPr lang="hr-HR" dirty="0">
              <a:latin typeface="+mj-lt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hr-HR" dirty="0"/>
              <a:t>- SWOT </a:t>
            </a:r>
            <a:r>
              <a:rPr lang="hr-HR" dirty="0" err="1"/>
              <a:t>nalalzimo</a:t>
            </a:r>
            <a:r>
              <a:rPr lang="hr-HR" dirty="0"/>
              <a:t> ispitajte: </a:t>
            </a:r>
            <a:r>
              <a:rPr lang="hr-HR" b="0" i="0" dirty="0">
                <a:solidFill>
                  <a:srgbClr val="666666"/>
                </a:solidFill>
                <a:effectLst/>
                <a:latin typeface="Montserrat" panose="00000500000000000000" pitchFamily="2" charset="-18"/>
              </a:rPr>
              <a:t>Promotrite što ste napisali u prvom koraku i odgovorite na pitanja: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hr-HR" b="0" i="1" dirty="0">
                <a:solidFill>
                  <a:srgbClr val="666666"/>
                </a:solidFill>
                <a:effectLst/>
                <a:latin typeface="+mj-lt"/>
              </a:rPr>
              <a:t>Zašto ovo treba biti ostvareno?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hr-HR" b="0" i="1" dirty="0">
                <a:solidFill>
                  <a:srgbClr val="666666"/>
                </a:solidFill>
                <a:effectLst/>
                <a:latin typeface="+mj-lt"/>
              </a:rPr>
              <a:t>Tko će koristiti ovu ideju?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hr-HR" b="0" i="1" dirty="0">
                <a:solidFill>
                  <a:srgbClr val="666666"/>
                </a:solidFill>
                <a:effectLst/>
                <a:latin typeface="+mj-lt"/>
              </a:rPr>
              <a:t>U kojem vremenskom razdoblju ona može biti ostvarena?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hr-HR" b="0" i="1" dirty="0">
                <a:solidFill>
                  <a:srgbClr val="666666"/>
                </a:solidFill>
                <a:effectLst/>
                <a:latin typeface="+mj-lt"/>
              </a:rPr>
              <a:t>Koliko financijskih sredstava je potrebno za njezinu realizaciju? (navesti procjenu, ne točan iznos)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hr-HR" b="0" i="1" dirty="0">
                <a:solidFill>
                  <a:srgbClr val="666666"/>
                </a:solidFill>
                <a:effectLst/>
                <a:latin typeface="+mj-lt"/>
              </a:rPr>
              <a:t>Gdje se ona može odviti? Itd.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1283645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7">
            <a:extLst>
              <a:ext uri="{FF2B5EF4-FFF2-40B4-BE49-F238E27FC236}">
                <a16:creationId xmlns:a16="http://schemas.microsoft.com/office/drawing/2014/main" xmlns="" id="{DA1766D0-745A-4921-A68E-56642A6508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zervirano mjesto sadržaja 2">
            <a:extLst>
              <a:ext uri="{FF2B5EF4-FFF2-40B4-BE49-F238E27FC236}">
                <a16:creationId xmlns:a16="http://schemas.microsoft.com/office/drawing/2014/main" xmlns="" id="{F12A4BAA-B13A-4E0F-9AEF-30255457E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364" y="2427316"/>
            <a:ext cx="4140096" cy="3513514"/>
          </a:xfrm>
        </p:spPr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32" name="Freeform: Shape 19">
            <a:extLst>
              <a:ext uri="{FF2B5EF4-FFF2-40B4-BE49-F238E27FC236}">
                <a16:creationId xmlns:a16="http://schemas.microsoft.com/office/drawing/2014/main" xmlns="" id="{583F1E3F-D7BF-4DB5-8016-70B9E385E3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794726" y="-906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: Shape 21">
            <a:extLst>
              <a:ext uri="{FF2B5EF4-FFF2-40B4-BE49-F238E27FC236}">
                <a16:creationId xmlns:a16="http://schemas.microsoft.com/office/drawing/2014/main" xmlns="" id="{DD0D3E7A-8DF6-4A78-A03C-86AD697468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803792" y="347088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79E8D5E4-24D6-4414-A8A6-BBC1F84C59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3460"/>
          <a:stretch/>
        </p:blipFill>
        <p:spPr>
          <a:xfrm>
            <a:off x="312770" y="-19227"/>
            <a:ext cx="8178252" cy="6710972"/>
          </a:xfrm>
          <a:prstGeom prst="rect">
            <a:avLst/>
          </a:prstGeo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xmlns="" id="{618E00DA-A3CE-41CE-80FB-3B8453FDC783}"/>
              </a:ext>
            </a:extLst>
          </p:cNvPr>
          <p:cNvSpPr txBox="1"/>
          <p:nvPr/>
        </p:nvSpPr>
        <p:spPr>
          <a:xfrm>
            <a:off x="1392381" y="1141614"/>
            <a:ext cx="6875527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b="1" dirty="0"/>
              <a:t>Čimbenici na koje imamo utjecaj te smo odgovorni za prilagodbu.</a:t>
            </a: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xmlns="" id="{2345D5F1-51D7-4538-A429-C42D49C88DD9}"/>
              </a:ext>
            </a:extLst>
          </p:cNvPr>
          <p:cNvSpPr txBox="1"/>
          <p:nvPr/>
        </p:nvSpPr>
        <p:spPr>
          <a:xfrm>
            <a:off x="1558636" y="4675909"/>
            <a:ext cx="5652655" cy="92479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b="0" i="0" dirty="0">
                <a:solidFill>
                  <a:srgbClr val="1E1E1E"/>
                </a:solidFill>
                <a:effectLst/>
                <a:latin typeface="Gellix"/>
              </a:rPr>
              <a:t>Prilike i prijetnje odnose se na vanjske čimbenike nad kojima nemamo kontrolu i ne možemo izravno utjecati, pa se ponekad možemo samo prilagoditi.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4085952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DA1766D0-745A-4921-A68E-56642A6508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43540055-9A84-4759-9CDF-22711AB73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4" y="720435"/>
            <a:ext cx="4140096" cy="1507375"/>
          </a:xfrm>
        </p:spPr>
        <p:txBody>
          <a:bodyPr>
            <a:normAutofit/>
          </a:bodyPr>
          <a:lstStyle/>
          <a:p>
            <a:r>
              <a:rPr lang="hr-HR" dirty="0"/>
              <a:t>V</a:t>
            </a:r>
            <a:r>
              <a:rPr lang="hr-HR" i="0" dirty="0">
                <a:effectLst/>
              </a:rPr>
              <a:t>izija, misija i ciljevi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D237AC1D-4191-4387-B818-36C7488D4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364" y="2427316"/>
            <a:ext cx="4140096" cy="351351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hr-HR" sz="1500"/>
              <a:t>Nakon ispitivanja stanja/potrebe krećemo u postavljanje cilja, vizije i misije koje želimo postići nekom aktivnošću;</a:t>
            </a:r>
          </a:p>
          <a:p>
            <a:pPr>
              <a:lnSpc>
                <a:spcPct val="110000"/>
              </a:lnSpc>
            </a:pPr>
            <a:r>
              <a:rPr lang="hr-HR" sz="1500"/>
              <a:t>Važno je da sve tri točke budu mjerljive kako bi kasnije mogli vrednovati naš plan i program, odnosno ostvareno;</a:t>
            </a:r>
          </a:p>
          <a:p>
            <a:pPr>
              <a:lnSpc>
                <a:spcPct val="110000"/>
              </a:lnSpc>
            </a:pPr>
            <a:r>
              <a:rPr lang="hr-HR" sz="1500"/>
              <a:t>Za navedeno možemo koristit </a:t>
            </a:r>
            <a:r>
              <a:rPr lang="hr-HR" sz="1500" err="1"/>
              <a:t>Bloomovu</a:t>
            </a:r>
            <a:r>
              <a:rPr lang="hr-HR" sz="1500"/>
              <a:t> taksonomiju koja ima široko područje korištenja u obrazovanju, znanosti itd.</a:t>
            </a:r>
          </a:p>
          <a:p>
            <a:pPr>
              <a:lnSpc>
                <a:spcPct val="110000"/>
              </a:lnSpc>
            </a:pPr>
            <a:endParaRPr lang="hr-HR" sz="1500"/>
          </a:p>
          <a:p>
            <a:pPr>
              <a:lnSpc>
                <a:spcPct val="110000"/>
              </a:lnSpc>
            </a:pPr>
            <a:endParaRPr lang="hr-HR" sz="15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583F1E3F-D7BF-4DB5-8016-70B9E385E3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794726" y="-906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DD0D3E7A-8DF6-4A78-A03C-86AD697468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803792" y="347088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BD40DD50-05B4-498B-80DA-C9CEFF6914B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53048" y="537551"/>
            <a:ext cx="7602053" cy="572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2176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3D59B93D-A549-4F6B-9BF9-FE83AAF6E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CILJANE SKUPINE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796B5CB2-4889-4C2D-89AC-F8C06B3E9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948" y="2159229"/>
            <a:ext cx="9950103" cy="3513514"/>
          </a:xfrm>
        </p:spPr>
        <p:txBody>
          <a:bodyPr/>
          <a:lstStyle/>
          <a:p>
            <a:r>
              <a:rPr lang="hr-HR" dirty="0"/>
              <a:t>Točno definirati kome je ono što radimo namijenjeno</a:t>
            </a:r>
          </a:p>
          <a:p>
            <a:r>
              <a:rPr lang="hr-HR" dirty="0"/>
              <a:t>Radi li se o široj populaciji nekog mjesta, populaciji određene dobne skupine, sukladno interesima skupine- odnosi se na cijeli program, iako svaka aktivnost može obuhvaćati određenu skupinu, no tada se to navodi pod navedenom točkom.</a:t>
            </a:r>
          </a:p>
          <a:p>
            <a:r>
              <a:rPr lang="hr-HR" i="1" dirty="0"/>
              <a:t>Npr. Korisnici programa: prvenstveno lokalna zajednica ali i širenje korisnika programa. Populacija koju programski u najširem smislu treba obuhvatiti: djeca predškolskog i školskog uzrasta, mladež, odrasli, ljudi treće životne dobi, osobe s posebnim potrebama, socijalno ugrožene osobe…</a:t>
            </a:r>
          </a:p>
        </p:txBody>
      </p:sp>
    </p:spTree>
    <p:extLst>
      <p:ext uri="{BB962C8B-B14F-4D97-AF65-F5344CB8AC3E}">
        <p14:creationId xmlns:p14="http://schemas.microsoft.com/office/powerpoint/2010/main" xmlns="" val="3837309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C9CA216A-86EF-4B0E-B28B-3B20444CF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362" y="949124"/>
            <a:ext cx="9950103" cy="4991706"/>
          </a:xfrm>
        </p:spPr>
        <p:txBody>
          <a:bodyPr/>
          <a:lstStyle/>
          <a:p>
            <a:pPr marL="0" indent="0">
              <a:buNone/>
            </a:pPr>
            <a:r>
              <a:rPr lang="hr-HR" b="1" dirty="0"/>
              <a:t>MJESTO PROVEDBE</a:t>
            </a:r>
          </a:p>
          <a:p>
            <a:pPr>
              <a:buFontTx/>
              <a:buChar char="-"/>
            </a:pPr>
            <a:r>
              <a:rPr lang="hr-HR" dirty="0"/>
              <a:t>Točno definirano mjesto/mjesta na kojima će se navedeno provoditi-potrebna oprema, materijali…</a:t>
            </a:r>
          </a:p>
          <a:p>
            <a:pPr marL="0" indent="0">
              <a:buNone/>
            </a:pPr>
            <a:r>
              <a:rPr lang="hr-HR" b="1" dirty="0"/>
              <a:t>STRATEGIJA UMREŽAVANJA/POVEZIVANJA</a:t>
            </a:r>
          </a:p>
          <a:p>
            <a:pPr>
              <a:buFontTx/>
              <a:buChar char="-"/>
            </a:pPr>
            <a:r>
              <a:rPr lang="hr-HR" dirty="0"/>
              <a:t>Koji partneri su potrebni za uspješnu realizaciju, na koji način će se organizacije/akteri povezati (daljnje aktivnosti, sredstva…)</a:t>
            </a:r>
          </a:p>
          <a:p>
            <a:pPr marL="0" indent="0">
              <a:buNone/>
            </a:pPr>
            <a:r>
              <a:rPr lang="hr-HR" b="1" dirty="0"/>
              <a:t>STVARANJE BRANDA</a:t>
            </a:r>
          </a:p>
          <a:p>
            <a:pPr>
              <a:buFontTx/>
              <a:buChar char="-"/>
            </a:pPr>
            <a:r>
              <a:rPr lang="hr-HR" dirty="0"/>
              <a:t>Po čemu će naša aktivnost biti prepoznatljiva</a:t>
            </a:r>
          </a:p>
          <a:p>
            <a:pPr marL="0" indent="0">
              <a:buNone/>
            </a:pPr>
            <a:r>
              <a:rPr lang="hr-HR" b="1" dirty="0"/>
              <a:t>OČEKIVAI REZULTATI</a:t>
            </a:r>
          </a:p>
          <a:p>
            <a:pPr marL="0" indent="0">
              <a:buNone/>
            </a:pPr>
            <a:r>
              <a:rPr lang="hr-HR" dirty="0"/>
              <a:t>Npr. Rast broja korisnika, diverzifikacija korisnika, Razvoj programa, izvrsnost programa, Razvoj velikih ljetnih manifestacija , Zadovoljavanje obrazovnih, kulturnih potreba korisnika, kreativno provođenje slobodnog vremena, Dostupnost programa svim ciljnim skupinama……</a:t>
            </a:r>
          </a:p>
        </p:txBody>
      </p:sp>
    </p:spTree>
    <p:extLst>
      <p:ext uri="{BB962C8B-B14F-4D97-AF65-F5344CB8AC3E}">
        <p14:creationId xmlns:p14="http://schemas.microsoft.com/office/powerpoint/2010/main" xmlns="" val="3335043364"/>
      </p:ext>
    </p:extLst>
  </p:cSld>
  <p:clrMapOvr>
    <a:masterClrMapping/>
  </p:clrMapOvr>
</p:sld>
</file>

<file path=ppt/theme/theme1.xml><?xml version="1.0" encoding="utf-8"?>
<a:theme xmlns:a="http://schemas.openxmlformats.org/drawingml/2006/main" name="BlocksVTI">
  <a:themeElements>
    <a:clrScheme name="AnalogousFromLightSeedLeftStep">
      <a:dk1>
        <a:srgbClr val="000000"/>
      </a:dk1>
      <a:lt1>
        <a:srgbClr val="FFFFFF"/>
      </a:lt1>
      <a:dk2>
        <a:srgbClr val="23393E"/>
      </a:dk2>
      <a:lt2>
        <a:srgbClr val="E6E8E2"/>
      </a:lt2>
      <a:accent1>
        <a:srgbClr val="A696C7"/>
      </a:accent1>
      <a:accent2>
        <a:srgbClr val="7E83BA"/>
      </a:accent2>
      <a:accent3>
        <a:srgbClr val="8CA6C1"/>
      </a:accent3>
      <a:accent4>
        <a:srgbClr val="79ADB2"/>
      </a:accent4>
      <a:accent5>
        <a:srgbClr val="82AD9F"/>
      </a:accent5>
      <a:accent6>
        <a:srgbClr val="77AF85"/>
      </a:accent6>
      <a:hlink>
        <a:srgbClr val="778953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locksVTI" id="{31656FE6-20D8-4105-85EA-706EC9332BE9}" vid="{039DFFC9-9B25-4063-9235-B287A446F5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731</Words>
  <Application>Microsoft Office PowerPoint</Application>
  <PresentationFormat>Custom</PresentationFormat>
  <Paragraphs>68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BlocksVTI</vt:lpstr>
      <vt:lpstr>Planiranje u kulturi</vt:lpstr>
      <vt:lpstr>Menadžment i planiranje</vt:lpstr>
      <vt:lpstr>Planiranje-od ideje do realizacije</vt:lpstr>
      <vt:lpstr>Ispitivanje stanja</vt:lpstr>
      <vt:lpstr>Swot analiza</vt:lpstr>
      <vt:lpstr>Slide 6</vt:lpstr>
      <vt:lpstr>Vizija, misija i ciljevi</vt:lpstr>
      <vt:lpstr>CILJANE SKUPINE</vt:lpstr>
      <vt:lpstr>Slide 9</vt:lpstr>
      <vt:lpstr>DETALJNA RAZRADA </vt:lpstr>
      <vt:lpstr>Slide 11</vt:lpstr>
      <vt:lpstr>Literatura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Planiranje u kulturi</dc:title>
  <dc:creator>Korisnik</dc:creator>
  <cp:lastModifiedBy>Danijel</cp:lastModifiedBy>
  <cp:revision>7</cp:revision>
  <dcterms:created xsi:type="dcterms:W3CDTF">2022-05-31T16:18:18Z</dcterms:created>
  <dcterms:modified xsi:type="dcterms:W3CDTF">2023-10-14T09:36:50Z</dcterms:modified>
</cp:coreProperties>
</file>