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  <p:embeddedFont>
      <p:font typeface="Montserrat"/>
      <p:regular r:id="rId18"/>
      <p:bold r:id="rId19"/>
      <p:italic r:id="rId20"/>
      <p:boldItalic r:id="rId21"/>
    </p:embeddedFont>
    <p:embeddedFont>
      <p:font typeface="Lat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italic.fntdata"/><Relationship Id="rId22" Type="http://schemas.openxmlformats.org/officeDocument/2006/relationships/font" Target="fonts/Lato-regular.fntdata"/><Relationship Id="rId21" Type="http://schemas.openxmlformats.org/officeDocument/2006/relationships/font" Target="fonts/Montserrat-boldItalic.fntdata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19" Type="http://schemas.openxmlformats.org/officeDocument/2006/relationships/font" Target="fonts/Montserrat-bold.fntdata"/><Relationship Id="rId18" Type="http://schemas.openxmlformats.org/officeDocument/2006/relationships/font" Target="fonts/Montserra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8de71cd77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8de71cd77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8de71cd77d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8de71cd77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8de71cd77d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8de71cd77d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8de71cd77d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8de71cd77d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9048a05ca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9048a05ca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048a05ca3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048a05ca3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9048a05ca3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9048a05ca3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heygen.com/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r"/>
              <a:t>VIDEO I AUDIO PRODUKCIJA U KREATIVNIM INDUSTRIJAMA</a:t>
            </a:r>
            <a:endParaRPr/>
          </a:p>
        </p:txBody>
      </p:sp>
      <p:sp>
        <p:nvSpPr>
          <p:cNvPr id="135" name="Google Shape;135;p13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r"/>
              <a:t>AI - BASED TOOLS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r"/>
              <a:t>Uporaba AI alata u audio i video produkciji: Uvod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2" name="Google Shape;14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650" y="1419300"/>
            <a:ext cx="3632850" cy="242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8500" y="1985428"/>
            <a:ext cx="4515500" cy="3014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r"/>
              <a:t>AI alati za video produkciju</a:t>
            </a:r>
            <a:endParaRPr/>
          </a:p>
        </p:txBody>
      </p:sp>
      <p:sp>
        <p:nvSpPr>
          <p:cNvPr id="149" name="Google Shape;149;p15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r"/>
              <a:t>Digitalni avatari : Heygen, Synthesia,...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r"/>
              <a:t>Pretvaranje tekstualnog sadržaj izravno u video: Visla, Pictory,...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r"/>
              <a:t>Uređivanje i prilagođavanje videa: </a:t>
            </a:r>
            <a:r>
              <a:rPr lang="hr"/>
              <a:t>Keyframes Studio, …	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r"/>
              <a:t>Heygen</a:t>
            </a:r>
            <a:endParaRPr/>
          </a:p>
        </p:txBody>
      </p:sp>
      <p:sp>
        <p:nvSpPr>
          <p:cNvPr id="155" name="Google Shape;155;p16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r" u="sng">
                <a:solidFill>
                  <a:schemeClr val="hlink"/>
                </a:solidFill>
                <a:hlinkClick r:id="rId3"/>
              </a:rPr>
              <a:t>https://www.heygen.com/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6" name="Google Shape;15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5113" y="2105725"/>
            <a:ext cx="6693773" cy="3037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r"/>
              <a:t>Visla</a:t>
            </a:r>
            <a:endParaRPr/>
          </a:p>
        </p:txBody>
      </p:sp>
      <p:sp>
        <p:nvSpPr>
          <p:cNvPr id="162" name="Google Shape;162;p17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hr"/>
              <a:t>https://www.visla.us/</a:t>
            </a:r>
            <a:endParaRPr/>
          </a:p>
        </p:txBody>
      </p:sp>
      <p:pic>
        <p:nvPicPr>
          <p:cNvPr id="163" name="Google Shape;16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5625" y="1971175"/>
            <a:ext cx="6630801" cy="317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r"/>
              <a:t>Keyframes</a:t>
            </a:r>
            <a:endParaRPr/>
          </a:p>
        </p:txBody>
      </p:sp>
      <p:sp>
        <p:nvSpPr>
          <p:cNvPr id="169" name="Google Shape;169;p18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hr"/>
              <a:t>https://keyframes.studio/</a:t>
            </a:r>
            <a:endParaRPr/>
          </a:p>
        </p:txBody>
      </p:sp>
      <p:pic>
        <p:nvPicPr>
          <p:cNvPr id="170" name="Google Shape;17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0675" y="1695200"/>
            <a:ext cx="5013451" cy="3448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9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7" name="Google Shape;17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607" y="0"/>
            <a:ext cx="7592784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0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r"/>
              <a:t>Zadaci</a:t>
            </a:r>
            <a:endParaRPr/>
          </a:p>
        </p:txBody>
      </p:sp>
      <p:sp>
        <p:nvSpPr>
          <p:cNvPr id="183" name="Google Shape;183;p20"/>
          <p:cNvSpPr txBox="1"/>
          <p:nvPr>
            <p:ph idx="1" type="body"/>
          </p:nvPr>
        </p:nvSpPr>
        <p:spPr>
          <a:xfrm>
            <a:off x="1297500" y="1307850"/>
            <a:ext cx="7038900" cy="36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95000"/>
              </a:lnSpc>
              <a:spcBef>
                <a:spcPts val="150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None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Stvaranje Avatara pomoću HeyGen: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8925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Char char="●"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Zadatak: Kreirajte digitalnog avatara koji će predstavljati vašu tvrtku ili brend koristeći HeyGen platformu. Ovaj avatar treba odražavati vrijednosti, ton i stil vaše tvrtke. Nakon izrade avatara, generirajte kratki video gdje avatar predstavlja vašu tvrtku ili proizvod.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8925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Char char="●"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Kriteriji za ocjenjivanje: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28600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None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Kvaliteta i detaljnost avatara.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28600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None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Usklađenost avatara s identitetom tvrtke.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28600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None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Jasnoća i koherencija prezentacije avatara u videu.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28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None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Video Generiranje pomoću Visle: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8925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Char char="●"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Zadatak: Uzmite postojeći scenarij ili tekstualni sadržaj i pretvorite ga u vizualnu priču koristeći Visla platformu. Video treba jasno komunicirati glavne točke scenarija i privući pažnju gledatelja.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8925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Char char="●"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Kriteriji za ocjenjivanje: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28600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None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Fidelitet video adaptacije u odnosu na originalni scenarij.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28600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None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Vizualna privlačnost i kreativnost.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28600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None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Jasnoća i struktura sadržaja videa.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28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None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Stvaranje Video Isječka pomoću Keygen: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8925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Char char="●"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Zadatak: Uzmite postojeći video sadržaj i kreirajte kraći, sažet video isječak koristeći Keygen platformu. Cilj je stvoriti isječak koji će brzo komunicirati glavnu poruku ili istaknuti najzanimljivije trenutke iz izvornog videa.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8925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Char char="●"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Kriteriji za ocjenjivanje: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28600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None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Učinkovitost isječka u komunikaciji ključnih točaka.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28600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None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Kreativnost i tehnička vještina u montaži.</a:t>
            </a:r>
            <a:endParaRPr sz="950">
              <a:solidFill>
                <a:srgbClr val="D1D5DB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28600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950"/>
              <a:buFont typeface="Roboto"/>
              <a:buNone/>
            </a:pPr>
            <a:r>
              <a:rPr lang="hr" sz="950">
                <a:solidFill>
                  <a:srgbClr val="D1D5DB"/>
                </a:solidFill>
                <a:latin typeface="Roboto"/>
                <a:ea typeface="Roboto"/>
                <a:cs typeface="Roboto"/>
                <a:sym typeface="Roboto"/>
              </a:rPr>
              <a:t>Zadržavanje esencijalnih informacija iz izvornog videa.</a:t>
            </a:r>
            <a:endParaRPr sz="1012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