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85" r:id="rId4"/>
    <p:sldId id="291" r:id="rId5"/>
    <p:sldId id="292" r:id="rId6"/>
    <p:sldId id="293" r:id="rId7"/>
    <p:sldId id="294" r:id="rId8"/>
    <p:sldId id="29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94"/>
  </p:normalViewPr>
  <p:slideViewPr>
    <p:cSldViewPr snapToGrid="0">
      <p:cViewPr varScale="1">
        <p:scale>
          <a:sx n="121" d="100"/>
          <a:sy n="121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D0C93-1E86-AB42-ADD0-92B63E636D25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4303F-9231-9843-9337-0FD8BD5EEA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358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76861-D9B5-3021-4DCA-87B87CD8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DB43F0-E6DB-D97B-C2D1-03E7CD4E7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BE3471-ED15-5134-E2F3-F5190AE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CCB150-09FF-B293-1B67-26DFCE4F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19F6A1-AA5D-6572-2D60-8BB04EE4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7AE2-DD91-DB7E-054E-F16015D8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9361CD-9751-3086-75B0-7DE0A7C1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384814-F3A8-9A15-2FD7-F7744234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EA55E7-BB04-561C-0333-FCB2A292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4607B-6538-66A6-5AA1-EFDF77FA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48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258D2C-C8CE-9E51-C98F-CBECFD9E0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B2F6C5-85BB-D1BD-C7C9-0282572E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902426-6E3C-745F-4AA5-BD3D346F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293A8-DEA6-D31C-D2E7-105203DE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423EA-9BF8-B98A-AF2A-7404189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2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D19A2-4CE3-9ECF-DCC6-B93753D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71F62-096F-F304-8F53-B60FABDB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10BBB-9E3E-508C-4DCF-AB400242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F1884-04E8-D6E6-DD5D-B0290148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6CA44D-3EE8-5A1A-CEAE-E0DD90B3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C0314-E0D5-99AE-CE25-D357535D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696B0-678E-0EF1-7C75-D5E371AE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0998DA-7A88-EE62-AB1F-62E0F5B0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027A4-ECBB-99BA-F07D-A5A5B936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183DA-E0D3-C64B-0D1F-A1FE7D0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7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B394C-1B25-7EC2-321B-98EDCCA7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C5187-765E-B212-07EA-48D6E8DFF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25A877-7CC6-40B9-86FD-75BCE0D6D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E3883-FC2F-447A-B20F-1196424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B6DF48-D872-3E3A-B2B3-F1F5E7E4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C486F2-31BF-751F-C9A3-78773340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4BA07-1A0B-E20A-5E4D-226DFA2A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14A32-BF5E-76CD-0F77-009BAE51D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EEBF56-1253-03E1-B6CE-A2EF80E86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265272-C0E5-593B-FAF8-83A451B4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1C567D-0B5E-E18E-458E-EE19CE2AD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8A8E7-E6FF-2289-E15C-3027D0B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01B590-AE90-5256-573B-2B2E680D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C12C84-92B0-C6A4-9E4F-9447A99B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426E7-A642-6A6A-A048-11C9E5D9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713CC16-365C-E325-8219-15DD9F04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3369F-D920-8EF3-D430-F0C023CD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B8D6FC-1723-12E0-0B14-8FB4B7BE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1D0BAF-6E37-6C95-5075-66057ADC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7EF301-487E-714C-B80F-75FC5039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5ABB5-C6DF-D277-3D85-7D2C0B24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7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BD124-DF08-9158-1A8B-92D3206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C6E060-A4E1-6392-9CFA-D2BE9F96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60A232-4560-122B-8FCC-CC94C257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836E4-4F7E-B324-F951-42CC8910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5055C-E991-C251-C511-8CDCB344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2AC7C-59D2-D2F4-21E9-D25188DA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F1523-5302-C65E-3487-C5348290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D7B2BE-5A9F-668F-CB0A-E84FB7AA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B2EA66-8186-F25F-51F9-89237BB5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76B10-AA95-B6AB-CDC5-A4E426C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0B6DC3-1938-4789-B4F6-0A66BF50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3E0F9-EC81-8375-B689-4B374B7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C00019-7B06-0B07-0B70-592DB77B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90EFDF-5950-5CB2-D9A5-3092BACB0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C9F7A9-505A-91E6-B829-C70E64E44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A031D0-8E44-C9C4-5EE3-CC853B69A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23161-233E-1EA7-175E-DE64E062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75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65" y="1566041"/>
            <a:ext cx="11855669" cy="1513490"/>
          </a:xfrm>
        </p:spPr>
        <p:txBody>
          <a:bodyPr>
            <a:noAutofit/>
          </a:bodyPr>
          <a:lstStyle/>
          <a:p>
            <a:r>
              <a:rPr lang="it-IT" sz="4800" dirty="0">
                <a:latin typeface="Jost" pitchFamily="2" charset="77"/>
                <a:ea typeface="Jost" pitchFamily="2" charset="77"/>
              </a:rPr>
              <a:t>Misurare le performance di marketing nell'industria culturale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67105-E258-6AB0-2AAF-7355A07FA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4966"/>
            <a:ext cx="9144000" cy="451946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Luigi Apollonio</a:t>
            </a:r>
          </a:p>
        </p:txBody>
      </p:sp>
    </p:spTree>
    <p:extLst>
      <p:ext uri="{BB962C8B-B14F-4D97-AF65-F5344CB8AC3E}">
        <p14:creationId xmlns:p14="http://schemas.microsoft.com/office/powerpoint/2010/main" val="308605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972065" y="2376830"/>
            <a:ext cx="4752063" cy="2121029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Misurare le performance di marketing è fondamentale per valutare l'efficacia delle strategie di marketing e per prendere decisioni informate. 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9E43438-100C-293E-139B-FFCA44344888}"/>
              </a:ext>
            </a:extLst>
          </p:cNvPr>
          <p:cNvSpPr txBox="1">
            <a:spLocks/>
          </p:cNvSpPr>
          <p:nvPr/>
        </p:nvSpPr>
        <p:spPr>
          <a:xfrm>
            <a:off x="6467871" y="2376830"/>
            <a:ext cx="4752064" cy="2121029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Misurare le performance di marketing è un processo continuo e dinamico. È importante impostare i giusti indicatori di performance, monitorare regolarmente i dati, trarre conclusioni e apportare eventuali modifiche alle strategie di marketing per ottimizzare i risultati.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18477C-9B8C-E04C-AB61-E1118F340267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L’importanza della misurazione</a:t>
            </a:r>
          </a:p>
        </p:txBody>
      </p:sp>
    </p:spTree>
    <p:extLst>
      <p:ext uri="{BB962C8B-B14F-4D97-AF65-F5344CB8AC3E}">
        <p14:creationId xmlns:p14="http://schemas.microsoft.com/office/powerpoint/2010/main" val="293637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403656" y="2171082"/>
            <a:ext cx="5320475" cy="2232508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Numero di visitatori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Monitora il numero di visitatori che partecipano agli eventi culturali, visitano mostre o musei, accedono al sito web o interagiscono con i canali social dell'organizzazione culturale. Questo KPI fornisce un'indicazione del </a:t>
            </a: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livello di interesse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e coinvolgimento del pubblico.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EAD1D9-4680-028B-4F8B-68BA137683F9}"/>
              </a:ext>
            </a:extLst>
          </p:cNvPr>
          <p:cNvSpPr txBox="1"/>
          <p:nvPr/>
        </p:nvSpPr>
        <p:spPr>
          <a:xfrm>
            <a:off x="447683" y="1614668"/>
            <a:ext cx="11340662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dirty="0">
                <a:latin typeface="Jost" pitchFamily="2" charset="77"/>
                <a:ea typeface="Jost" pitchFamily="2" charset="77"/>
              </a:rPr>
              <a:t>I KPI sono metriche che aiutano a valutare il successo delle attività di marketing e il raggiungimento degli obiettivi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9E43438-100C-293E-139B-FFCA44344888}"/>
              </a:ext>
            </a:extLst>
          </p:cNvPr>
          <p:cNvSpPr txBox="1">
            <a:spLocks/>
          </p:cNvSpPr>
          <p:nvPr/>
        </p:nvSpPr>
        <p:spPr>
          <a:xfrm>
            <a:off x="6467870" y="2171082"/>
            <a:ext cx="5320475" cy="2232508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Tasso di conversione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Percentuale di visitatori che compiono una determinata azione desiderata, come l'acquisto di biglietti per un evento, di un prodotto o l'iscrizione a una newsletter, sul totale degli utenti coinvolti. Il tasso di conversione permette di valutare l'</a:t>
            </a: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efficacia delle strategie di marketing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nel generare azioni di valore.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51E5142D-A953-0740-C333-F46D09D5D74D}"/>
              </a:ext>
            </a:extLst>
          </p:cNvPr>
          <p:cNvSpPr txBox="1">
            <a:spLocks/>
          </p:cNvSpPr>
          <p:nvPr/>
        </p:nvSpPr>
        <p:spPr>
          <a:xfrm>
            <a:off x="3435762" y="4611447"/>
            <a:ext cx="5320475" cy="196301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Coinvolgimento sui social media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Metriche di coinvolgimento sui canali social, come il numero di like, commenti, condivisioni e visualizzazioni dei contenuti. Questo KPI fornisce un'idea del livello di interesse e coinvolgimento del pubblico con i contenuti sui social media.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1C22233-72DC-A0FA-1C9E-CC7E0762E471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KPI (Key Performance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Indicators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) nel settore culturale</a:t>
            </a:r>
          </a:p>
        </p:txBody>
      </p:sp>
    </p:spTree>
    <p:extLst>
      <p:ext uri="{BB962C8B-B14F-4D97-AF65-F5344CB8AC3E}">
        <p14:creationId xmlns:p14="http://schemas.microsoft.com/office/powerpoint/2010/main" val="1583947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583183" y="2135729"/>
            <a:ext cx="5320475" cy="1932660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Feedback degli utenti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Raccogliere feedback e recensioni dagli utenti che partecipano agli eventi o interagiscono con i prodotti aiuta a valutare la soddisfazione del pubblico e migliorare la qualità dei servizi.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9E43438-100C-293E-139B-FFCA44344888}"/>
              </a:ext>
            </a:extLst>
          </p:cNvPr>
          <p:cNvSpPr txBox="1">
            <a:spLocks/>
          </p:cNvSpPr>
          <p:nvPr/>
        </p:nvSpPr>
        <p:spPr>
          <a:xfrm>
            <a:off x="3037079" y="4312587"/>
            <a:ext cx="6117841" cy="210682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Fidelizzazione del pubblico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Monitorare il numero di clienti o visitatori che tornano a partecipare a eventi o a interagire con l’ organizzazione. Questo KPI fornisce un'indicazione della fedeltà del pubblico e dell'efficacia delle strategie di fidelizzazione e mantenimento del bacino di utenti.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49105BF9-E293-677E-C8DC-6DF82102E6D1}"/>
              </a:ext>
            </a:extLst>
          </p:cNvPr>
          <p:cNvSpPr txBox="1">
            <a:spLocks/>
          </p:cNvSpPr>
          <p:nvPr/>
        </p:nvSpPr>
        <p:spPr>
          <a:xfrm>
            <a:off x="6288342" y="2139599"/>
            <a:ext cx="5320475" cy="1928790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Reach e impressioni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Questi KPI misurano la portata dei messaggi di marketing e il numero di volte che vengono visualizzati dal pubblico. Misurare il </a:t>
            </a:r>
            <a:r>
              <a:rPr lang="it-IT" sz="1800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reach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e le impressioni aiuterà a valutare l'efficacia della visibilità e diffusione dei contenuti.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DD0357-39E8-6ECF-3830-0ACE0B536779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KPI (Key Performance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Indicators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) nel settore culturale</a:t>
            </a:r>
          </a:p>
        </p:txBody>
      </p:sp>
    </p:spTree>
    <p:extLst>
      <p:ext uri="{BB962C8B-B14F-4D97-AF65-F5344CB8AC3E}">
        <p14:creationId xmlns:p14="http://schemas.microsoft.com/office/powerpoint/2010/main" val="9737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525518" y="1861868"/>
            <a:ext cx="5320475" cy="2428106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Google Analytics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Google Analytics è uno strumento di analisi web che consente di monitorare il traffico del sito web, l'interazione degli utenti, il comportamento di navigazione, le conversioni e altro ancora. Fornisce informazioni dettagliate sulle fonti di traffico, le pagine più visitate, il tempo trascorso sul sito e altre metriche chiave.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9E43438-100C-293E-139B-FFCA44344888}"/>
              </a:ext>
            </a:extLst>
          </p:cNvPr>
          <p:cNvSpPr txBox="1">
            <a:spLocks/>
          </p:cNvSpPr>
          <p:nvPr/>
        </p:nvSpPr>
        <p:spPr>
          <a:xfrm>
            <a:off x="3435762" y="4507129"/>
            <a:ext cx="5320475" cy="210682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Strumenti di email marketing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Se si utilizza l'email marketing, molti servizi di </a:t>
            </a:r>
            <a:r>
              <a:rPr lang="it-IT" sz="1800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emailing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offrono funzionalità di monitoraggio e analisi delle performance delle campagne. Si possono monitorare tassi di apertura, clic, conversioni e altre metriche per valutare l'efficacia delle tue email.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49105BF9-E293-677E-C8DC-6DF82102E6D1}"/>
              </a:ext>
            </a:extLst>
          </p:cNvPr>
          <p:cNvSpPr txBox="1">
            <a:spLocks/>
          </p:cNvSpPr>
          <p:nvPr/>
        </p:nvSpPr>
        <p:spPr>
          <a:xfrm>
            <a:off x="6346008" y="1866730"/>
            <a:ext cx="5320475" cy="242324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Piattaforme di social media </a:t>
            </a:r>
            <a:r>
              <a:rPr lang="it-IT" sz="1800" b="1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analytics</a:t>
            </a:r>
            <a:endParaRPr lang="it-IT" sz="1800" b="1" dirty="0">
              <a:solidFill>
                <a:schemeClr val="dk1"/>
              </a:solidFill>
              <a:latin typeface="Jost" pitchFamily="2" charset="77"/>
              <a:ea typeface="Jost" pitchFamily="2" charset="77"/>
              <a:cs typeface="+mn-cs"/>
            </a:endParaRP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Le principali piattaforme di social media, come Facebook, Twitter, Instagram e LinkedIn, offrono strumenti di analisi che consentono di monitorare le prestazioni delle pagine. Questi strumenti forniscono dati sul coinvolgimento, l'audience, le impressioni, i clic e altre metriche specifiche.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F46344-996F-30D5-7CE9-6A45C3E82B02}"/>
              </a:ext>
            </a:extLst>
          </p:cNvPr>
          <p:cNvSpPr txBox="1"/>
          <p:nvPr/>
        </p:nvSpPr>
        <p:spPr>
          <a:xfrm>
            <a:off x="757881" y="1095136"/>
            <a:ext cx="10183388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Strumenti per monitorare e analizzare le performance di marketing</a:t>
            </a:r>
          </a:p>
        </p:txBody>
      </p:sp>
    </p:spTree>
    <p:extLst>
      <p:ext uri="{BB962C8B-B14F-4D97-AF65-F5344CB8AC3E}">
        <p14:creationId xmlns:p14="http://schemas.microsoft.com/office/powerpoint/2010/main" val="250840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525518" y="2069753"/>
            <a:ext cx="5320475" cy="2428106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Strumenti di monitoraggio dei social media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Ci sono diversi strumenti di monitoraggio dei social media come </a:t>
            </a:r>
            <a:r>
              <a:rPr lang="it-IT" sz="1800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Hootsuite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Sprout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Social o Buffer che consentono di monitorare le menzioni del marchio, l'engagement, le tendenze e altri dati social rilevanti. Questi strumenti aiutano a monitorare e analizzare l'impatto delle attività di social media marketing.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49105BF9-E293-677E-C8DC-6DF82102E6D1}"/>
              </a:ext>
            </a:extLst>
          </p:cNvPr>
          <p:cNvSpPr txBox="1">
            <a:spLocks/>
          </p:cNvSpPr>
          <p:nvPr/>
        </p:nvSpPr>
        <p:spPr>
          <a:xfrm>
            <a:off x="6346008" y="2074615"/>
            <a:ext cx="5320475" cy="242324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Surveys e sondaggi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Utilizzare strumenti di survey come </a:t>
            </a:r>
            <a:r>
              <a:rPr lang="it-IT" sz="1800" dirty="0" err="1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SurveyMonkey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o Google Forms consente di raccogliere feedback e opinioni dirette dai clienti o visitatori degli eventi culturali. È possibile creare sondaggi personalizzati e raccogliere dati qualitativi per valutare la soddisfazione del pubblico e raccogliere informazioni utili.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0C74D3-AA77-8506-9410-2D4CB10B95E9}"/>
              </a:ext>
            </a:extLst>
          </p:cNvPr>
          <p:cNvSpPr txBox="1"/>
          <p:nvPr/>
        </p:nvSpPr>
        <p:spPr>
          <a:xfrm>
            <a:off x="757881" y="1095136"/>
            <a:ext cx="10183388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Strumenti per monitorare e analizzare le performance di marketing</a:t>
            </a:r>
          </a:p>
        </p:txBody>
      </p:sp>
    </p:spTree>
    <p:extLst>
      <p:ext uri="{BB962C8B-B14F-4D97-AF65-F5344CB8AC3E}">
        <p14:creationId xmlns:p14="http://schemas.microsoft.com/office/powerpoint/2010/main" val="3360460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525518" y="2227787"/>
            <a:ext cx="5320475" cy="1640398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Rilevamento delle tendenze di mercato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L'analisi dei dati consente di individuare le preferenze e le abitudini dei consumatori nel settore culturale, fornendo informazioni preziose per adattare le strategie di marketing e i prodotti offerti.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49105BF9-E293-677E-C8DC-6DF82102E6D1}"/>
              </a:ext>
            </a:extLst>
          </p:cNvPr>
          <p:cNvSpPr txBox="1">
            <a:spLocks/>
          </p:cNvSpPr>
          <p:nvPr/>
        </p:nvSpPr>
        <p:spPr>
          <a:xfrm>
            <a:off x="6346008" y="2232649"/>
            <a:ext cx="5320475" cy="1635536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Miglioramento dell'esperienza del cliente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L'analisi dei dati consente di comprendere meglio le esigenze e i desideri dei clienti, personalizzando l'offerta culturale e creando esperienze coinvolgenti e rilevanti.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A001364-B30F-4498-6A45-5C290B8F8167}"/>
              </a:ext>
            </a:extLst>
          </p:cNvPr>
          <p:cNvSpPr txBox="1">
            <a:spLocks/>
          </p:cNvSpPr>
          <p:nvPr/>
        </p:nvSpPr>
        <p:spPr>
          <a:xfrm>
            <a:off x="6346008" y="4224456"/>
            <a:ext cx="5320475" cy="1880571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Ottimizzazione delle campagne di marketing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L'analisi dei dati fornisce informazioni sulle performance delle campagne di marketing, consentendo di valutare l'efficacia delle strategie adottate e apportare miglioramenti basati sui risultati.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41522FDE-2387-37B4-9310-9F357B3FBE92}"/>
              </a:ext>
            </a:extLst>
          </p:cNvPr>
          <p:cNvSpPr txBox="1">
            <a:spLocks/>
          </p:cNvSpPr>
          <p:nvPr/>
        </p:nvSpPr>
        <p:spPr>
          <a:xfrm>
            <a:off x="525518" y="4224456"/>
            <a:ext cx="5320475" cy="1880571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Ottimizzazione delle risorse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L’analisi dei dati aiuta a identificare i canali di marketing più efficaci e a allocare le risorse in modo più mirato, riducendo gli sprechi e massimizzando il ritorno sull'investimento.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8BFEC3-6C8D-F238-9552-4877786F305E}"/>
              </a:ext>
            </a:extLst>
          </p:cNvPr>
          <p:cNvSpPr txBox="1"/>
          <p:nvPr/>
        </p:nvSpPr>
        <p:spPr>
          <a:xfrm>
            <a:off x="525518" y="1095136"/>
            <a:ext cx="10183388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Interpretazione dei risultati per migliorare le strategie di marketing</a:t>
            </a:r>
          </a:p>
        </p:txBody>
      </p:sp>
    </p:spTree>
    <p:extLst>
      <p:ext uri="{BB962C8B-B14F-4D97-AF65-F5344CB8AC3E}">
        <p14:creationId xmlns:p14="http://schemas.microsoft.com/office/powerpoint/2010/main" val="375583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Misurare le performance di marketing nell'industria culturale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A001364-B30F-4498-6A45-5C290B8F8167}"/>
              </a:ext>
            </a:extLst>
          </p:cNvPr>
          <p:cNvSpPr txBox="1">
            <a:spLocks/>
          </p:cNvSpPr>
          <p:nvPr/>
        </p:nvSpPr>
        <p:spPr>
          <a:xfrm>
            <a:off x="6346008" y="2323071"/>
            <a:ext cx="5320475" cy="3098783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Teatri e compagnie di produzione teatrale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Le compagnie teatrali stanno sfruttando l'analisi dei dati per identificare il proprio pubblico di riferimento, comprendere le preferenze di spettacolo e ottimizzare le strategie di marketing. Attraverso l'analisi dei dati di prenotazione dei biglietti, feedback degli spettatori e interazioni sui social media, i teatri possono creare produzioni più mirate e attirare un pubblico più ampio.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41522FDE-2387-37B4-9310-9F357B3FBE92}"/>
              </a:ext>
            </a:extLst>
          </p:cNvPr>
          <p:cNvSpPr txBox="1">
            <a:spLocks/>
          </p:cNvSpPr>
          <p:nvPr/>
        </p:nvSpPr>
        <p:spPr>
          <a:xfrm>
            <a:off x="525518" y="2323071"/>
            <a:ext cx="5320475" cy="3098784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Musei e gallerie d'arte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Le istituzioni culturali come musei e gallerie d'arte stanno utilizzando sempre più l'analisi dei dati per comprendere i visitatori e migliorare </a:t>
            </a: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l'esperienza museale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. Tramite l'analisi dei dati di biglietteria, feedback dei visitatori, interazioni sui social media e altri dati, si possono personalizzare le mostre, migliorare la fruizione degli spazi espositivi e creare programmi educativi più efficaci.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E11798-F2C0-2A4C-2765-F6A79F0113BA}"/>
              </a:ext>
            </a:extLst>
          </p:cNvPr>
          <p:cNvSpPr txBox="1"/>
          <p:nvPr/>
        </p:nvSpPr>
        <p:spPr>
          <a:xfrm>
            <a:off x="525518" y="1095136"/>
            <a:ext cx="10183388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Casi di utilizzo dei dati nell’industria culturale</a:t>
            </a:r>
          </a:p>
        </p:txBody>
      </p:sp>
    </p:spTree>
    <p:extLst>
      <p:ext uri="{BB962C8B-B14F-4D97-AF65-F5344CB8AC3E}">
        <p14:creationId xmlns:p14="http://schemas.microsoft.com/office/powerpoint/2010/main" val="34113669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6923</TotalTime>
  <Words>974</Words>
  <Application>Microsoft Macintosh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Jost</vt:lpstr>
      <vt:lpstr>Tema di Office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  <vt:lpstr>Misurare le performance di marketing nell'industria culturale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 branding nell'industria culturale </dc:title>
  <dc:creator>Luigi Apollonio</dc:creator>
  <cp:lastModifiedBy>Luigi Apollonio</cp:lastModifiedBy>
  <cp:revision>20</cp:revision>
  <dcterms:created xsi:type="dcterms:W3CDTF">2023-06-19T09:02:33Z</dcterms:created>
  <dcterms:modified xsi:type="dcterms:W3CDTF">2023-07-10T08:13:06Z</dcterms:modified>
</cp:coreProperties>
</file>