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85" r:id="rId4"/>
    <p:sldId id="259" r:id="rId5"/>
    <p:sldId id="265" r:id="rId6"/>
    <p:sldId id="286" r:id="rId7"/>
    <p:sldId id="287" r:id="rId8"/>
    <p:sldId id="288" r:id="rId9"/>
    <p:sldId id="289" r:id="rId10"/>
    <p:sldId id="290"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7D0C93-1E86-AB42-ADD0-92B63E636D25}" type="datetimeFigureOut">
              <a:rPr lang="it-IT" smtClean="0"/>
              <a:t>10/07/23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64303F-9231-9843-9337-0FD8BD5EEAD3}" type="slidenum">
              <a:rPr lang="it-IT" smtClean="0"/>
              <a:t>‹N›</a:t>
            </a:fld>
            <a:endParaRPr lang="it-IT"/>
          </a:p>
        </p:txBody>
      </p:sp>
    </p:spTree>
    <p:extLst>
      <p:ext uri="{BB962C8B-B14F-4D97-AF65-F5344CB8AC3E}">
        <p14:creationId xmlns:p14="http://schemas.microsoft.com/office/powerpoint/2010/main" val="3340358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6464303F-9231-9843-9337-0FD8BD5EEAD3}" type="slidenum">
              <a:rPr lang="it-IT" smtClean="0"/>
              <a:t>9</a:t>
            </a:fld>
            <a:endParaRPr lang="it-IT"/>
          </a:p>
        </p:txBody>
      </p:sp>
    </p:spTree>
    <p:extLst>
      <p:ext uri="{BB962C8B-B14F-4D97-AF65-F5344CB8AC3E}">
        <p14:creationId xmlns:p14="http://schemas.microsoft.com/office/powerpoint/2010/main" val="1896616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6464303F-9231-9843-9337-0FD8BD5EEAD3}" type="slidenum">
              <a:rPr lang="it-IT" smtClean="0"/>
              <a:t>10</a:t>
            </a:fld>
            <a:endParaRPr lang="it-IT"/>
          </a:p>
        </p:txBody>
      </p:sp>
    </p:spTree>
    <p:extLst>
      <p:ext uri="{BB962C8B-B14F-4D97-AF65-F5344CB8AC3E}">
        <p14:creationId xmlns:p14="http://schemas.microsoft.com/office/powerpoint/2010/main" val="4286039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076861-D9B5-3021-4DCA-87B87CD821F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1DB43F0-E6DB-D97B-C2D1-03E7CD4E78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ABE3471-ED15-5134-E2F3-F5190AEB01C7}"/>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5" name="Segnaposto piè di pagina 4">
            <a:extLst>
              <a:ext uri="{FF2B5EF4-FFF2-40B4-BE49-F238E27FC236}">
                <a16:creationId xmlns:a16="http://schemas.microsoft.com/office/drawing/2014/main" id="{02CCB150-09FF-B293-1B67-26DFCE4FDDE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B19F6A1-AA5D-6572-2D60-8BB04EE49CD4}"/>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305559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D17AE2-DD91-DB7E-054E-F16015D8A64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29361CD-9751-3086-75B0-7DE0A7C1C72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384814-F3A8-9A15-2FD7-F77442348364}"/>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5" name="Segnaposto piè di pagina 4">
            <a:extLst>
              <a:ext uri="{FF2B5EF4-FFF2-40B4-BE49-F238E27FC236}">
                <a16:creationId xmlns:a16="http://schemas.microsoft.com/office/drawing/2014/main" id="{51EA55E7-BB04-561C-0333-FCB2A2922D3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94607B-6538-66A6-5AA1-EFDF77FA51B1}"/>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187748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F258D2C-C8CE-9E51-C98F-CBECFD9E0AF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7B2F6C5-85BB-D1BD-C7C9-0282572E79E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3902426-6E3C-745F-4AA5-BD3D346F3D99}"/>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5" name="Segnaposto piè di pagina 4">
            <a:extLst>
              <a:ext uri="{FF2B5EF4-FFF2-40B4-BE49-F238E27FC236}">
                <a16:creationId xmlns:a16="http://schemas.microsoft.com/office/drawing/2014/main" id="{7A4293A8-DEA6-D31C-D2E7-105203DE59A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DD423EA-9BF8-B98A-AF2A-74041891FFE1}"/>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4050529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1D19A2-4CE3-9ECF-DCC6-B93753D30BB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C271F62-096F-F304-8F53-B60FABDB5F8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B610BBB-9E3E-508C-4DCF-AB400242ABE3}"/>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5" name="Segnaposto piè di pagina 4">
            <a:extLst>
              <a:ext uri="{FF2B5EF4-FFF2-40B4-BE49-F238E27FC236}">
                <a16:creationId xmlns:a16="http://schemas.microsoft.com/office/drawing/2014/main" id="{BD5F1884-04E8-D6E6-DD5D-B0290148593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C6CA44D-3EE8-5A1A-CEAE-E0DD90B37858}"/>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2468409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AC0314-E0D5-99AE-CE25-D357535D068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00696B0-678E-0EF1-7C75-D5E371AE3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D0998DA-7A88-EE62-AB1F-62E0F5B05C10}"/>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5" name="Segnaposto piè di pagina 4">
            <a:extLst>
              <a:ext uri="{FF2B5EF4-FFF2-40B4-BE49-F238E27FC236}">
                <a16:creationId xmlns:a16="http://schemas.microsoft.com/office/drawing/2014/main" id="{78A027A4-ECBB-99BA-F07D-A5A5B9368D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85183DA-E0D3-C64B-0D1F-A1FE7D0585A0}"/>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2726570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DB394C-1B25-7EC2-321B-98EDCCA75E6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AFC5187-765E-B212-07EA-48D6E8DFFBC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825A877-7CC6-40B9-86FD-75BCE0D6DB5C}"/>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CAE3883-FC2F-447A-B20F-1196424825E1}"/>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6" name="Segnaposto piè di pagina 5">
            <a:extLst>
              <a:ext uri="{FF2B5EF4-FFF2-40B4-BE49-F238E27FC236}">
                <a16:creationId xmlns:a16="http://schemas.microsoft.com/office/drawing/2014/main" id="{41B6DF48-D872-3E3A-B2B3-F1F5E7E4B07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0C486F2-31BF-751F-C9A3-78773340B5ED}"/>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177616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34BA07-1A0B-E20A-5E4D-226DFA2A9D5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B314A32-BF5E-76CD-0F77-009BAE51DE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3EEBF56-1253-03E1-B6CE-A2EF80E8654B}"/>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A265272-C0E5-593B-FAF8-83A451B4AE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D1C567D-0B5E-E18E-458E-EE19CE2AD38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718A8E7-E6FF-2289-E15C-3027D0BD070D}"/>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8" name="Segnaposto piè di pagina 7">
            <a:extLst>
              <a:ext uri="{FF2B5EF4-FFF2-40B4-BE49-F238E27FC236}">
                <a16:creationId xmlns:a16="http://schemas.microsoft.com/office/drawing/2014/main" id="{CE01B590-AE90-5256-573B-2B2E680D443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9C12C84-92B0-C6A4-9E4F-9447A99B3B55}"/>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4011852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9426E7-A642-6A6A-A048-11C9E5D93B2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713CC16-365C-E325-8219-15DD9F044E6A}"/>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4" name="Segnaposto piè di pagina 3">
            <a:extLst>
              <a:ext uri="{FF2B5EF4-FFF2-40B4-BE49-F238E27FC236}">
                <a16:creationId xmlns:a16="http://schemas.microsoft.com/office/drawing/2014/main" id="{F2E3369F-D920-8EF3-D430-F0C023CD9D6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0B8D6FC-1723-12E0-0B14-8FB4B7BE1D31}"/>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62659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41D0BAF-6E37-6C95-5075-66057ADC40F8}"/>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3" name="Segnaposto piè di pagina 2">
            <a:extLst>
              <a:ext uri="{FF2B5EF4-FFF2-40B4-BE49-F238E27FC236}">
                <a16:creationId xmlns:a16="http://schemas.microsoft.com/office/drawing/2014/main" id="{147EF301-487E-714C-B80F-75FC503923F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0C5ABB5-C6DF-D277-3D85-7D2C0B243451}"/>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1549707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ABD124-DF08-9158-1A8B-92D3206D19B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C6E060-A4E1-6392-9CFA-D2BE9F9684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860A232-4560-122B-8FCC-CC94C25765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81836E4-4F7E-B324-F951-42CC8910D213}"/>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6" name="Segnaposto piè di pagina 5">
            <a:extLst>
              <a:ext uri="{FF2B5EF4-FFF2-40B4-BE49-F238E27FC236}">
                <a16:creationId xmlns:a16="http://schemas.microsoft.com/office/drawing/2014/main" id="{EAB5055C-E991-C251-C511-8CDCB344318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7B2AC7C-59D2-D2F4-21E9-D25188DA8E13}"/>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1967615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7F1523-5302-C65E-3487-C53482908F4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D7B2BE-5A9F-668F-CB0A-E84FB7AA56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0B2EA66-8186-F25F-51F9-89237BB508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0176B10-AA95-B6AB-CDC5-A4E426C21E5F}"/>
              </a:ext>
            </a:extLst>
          </p:cNvPr>
          <p:cNvSpPr>
            <a:spLocks noGrp="1"/>
          </p:cNvSpPr>
          <p:nvPr>
            <p:ph type="dt" sz="half" idx="10"/>
          </p:nvPr>
        </p:nvSpPr>
        <p:spPr/>
        <p:txBody>
          <a:bodyPr/>
          <a:lstStyle/>
          <a:p>
            <a:fld id="{A483C7FA-9CDF-7F4A-B1E8-0AAAE77DB4C3}" type="datetimeFigureOut">
              <a:rPr lang="it-IT" smtClean="0"/>
              <a:t>10/07/23</a:t>
            </a:fld>
            <a:endParaRPr lang="it-IT"/>
          </a:p>
        </p:txBody>
      </p:sp>
      <p:sp>
        <p:nvSpPr>
          <p:cNvPr id="6" name="Segnaposto piè di pagina 5">
            <a:extLst>
              <a:ext uri="{FF2B5EF4-FFF2-40B4-BE49-F238E27FC236}">
                <a16:creationId xmlns:a16="http://schemas.microsoft.com/office/drawing/2014/main" id="{6C0B6DC3-1938-4789-B4F6-0A66BF50590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FC3E0F9-EC81-8375-B689-4B374B7CB37A}"/>
              </a:ext>
            </a:extLst>
          </p:cNvPr>
          <p:cNvSpPr>
            <a:spLocks noGrp="1"/>
          </p:cNvSpPr>
          <p:nvPr>
            <p:ph type="sldNum" sz="quarter" idx="12"/>
          </p:nvPr>
        </p:nvSpPr>
        <p:spPr/>
        <p:txBody>
          <a:bodyPr/>
          <a:lstStyle/>
          <a:p>
            <a:fld id="{52966A9A-99A7-8D42-81B5-F989230D55FD}" type="slidenum">
              <a:rPr lang="it-IT" smtClean="0"/>
              <a:t>‹N›</a:t>
            </a:fld>
            <a:endParaRPr lang="it-IT"/>
          </a:p>
        </p:txBody>
      </p:sp>
    </p:spTree>
    <p:extLst>
      <p:ext uri="{BB962C8B-B14F-4D97-AF65-F5344CB8AC3E}">
        <p14:creationId xmlns:p14="http://schemas.microsoft.com/office/powerpoint/2010/main" val="1645882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4C00019-7B06-0B07-0B70-592DB77BE0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E90EFDF-5950-5CB2-D9A5-3092BACB08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C9F7A9-505A-91E6-B829-C70E64E442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83C7FA-9CDF-7F4A-B1E8-0AAAE77DB4C3}" type="datetimeFigureOut">
              <a:rPr lang="it-IT" smtClean="0"/>
              <a:t>10/07/23</a:t>
            </a:fld>
            <a:endParaRPr lang="it-IT"/>
          </a:p>
        </p:txBody>
      </p:sp>
      <p:sp>
        <p:nvSpPr>
          <p:cNvPr id="5" name="Segnaposto piè di pagina 4">
            <a:extLst>
              <a:ext uri="{FF2B5EF4-FFF2-40B4-BE49-F238E27FC236}">
                <a16:creationId xmlns:a16="http://schemas.microsoft.com/office/drawing/2014/main" id="{41A031D0-8E44-C9C4-5EE3-CC853B69A9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6823161-233E-1EA7-175E-DE64E06221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966A9A-99A7-8D42-81B5-F989230D55FD}" type="slidenum">
              <a:rPr lang="it-IT" smtClean="0"/>
              <a:t>‹N›</a:t>
            </a:fld>
            <a:endParaRPr lang="it-IT"/>
          </a:p>
        </p:txBody>
      </p:sp>
    </p:spTree>
    <p:extLst>
      <p:ext uri="{BB962C8B-B14F-4D97-AF65-F5344CB8AC3E}">
        <p14:creationId xmlns:p14="http://schemas.microsoft.com/office/powerpoint/2010/main" val="2871756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48D2A1-0F3F-470B-912A-B34D5B56D804}"/>
              </a:ext>
            </a:extLst>
          </p:cNvPr>
          <p:cNvSpPr>
            <a:spLocks noGrp="1"/>
          </p:cNvSpPr>
          <p:nvPr>
            <p:ph type="ctrTitle"/>
          </p:nvPr>
        </p:nvSpPr>
        <p:spPr>
          <a:xfrm>
            <a:off x="168165" y="1566041"/>
            <a:ext cx="11855669" cy="1513490"/>
          </a:xfrm>
        </p:spPr>
        <p:txBody>
          <a:bodyPr>
            <a:noAutofit/>
          </a:bodyPr>
          <a:lstStyle/>
          <a:p>
            <a:r>
              <a:rPr lang="it-IT" sz="4800" dirty="0">
                <a:latin typeface="Jost" pitchFamily="2" charset="77"/>
                <a:ea typeface="Jost" pitchFamily="2" charset="77"/>
              </a:rPr>
              <a:t> Il marketing nell'industria culturale e il tabù dell'advertising</a:t>
            </a:r>
          </a:p>
        </p:txBody>
      </p:sp>
      <p:sp>
        <p:nvSpPr>
          <p:cNvPr id="3" name="Sottotitolo 2">
            <a:extLst>
              <a:ext uri="{FF2B5EF4-FFF2-40B4-BE49-F238E27FC236}">
                <a16:creationId xmlns:a16="http://schemas.microsoft.com/office/drawing/2014/main" id="{87367105-E258-6AB0-2AAF-7355A07FAD7F}"/>
              </a:ext>
            </a:extLst>
          </p:cNvPr>
          <p:cNvSpPr>
            <a:spLocks noGrp="1"/>
          </p:cNvSpPr>
          <p:nvPr>
            <p:ph type="subTitle" idx="1"/>
          </p:nvPr>
        </p:nvSpPr>
        <p:spPr>
          <a:xfrm>
            <a:off x="1524000" y="5044966"/>
            <a:ext cx="9144000" cy="451946"/>
          </a:xfrm>
        </p:spPr>
        <p:txBody>
          <a:bodyPr/>
          <a:lstStyle/>
          <a:p>
            <a:r>
              <a:rPr lang="it-IT" dirty="0">
                <a:latin typeface="Jost" pitchFamily="2" charset="77"/>
                <a:ea typeface="Jost" pitchFamily="2" charset="77"/>
              </a:rPr>
              <a:t>Luigi Apollonio</a:t>
            </a:r>
          </a:p>
        </p:txBody>
      </p:sp>
    </p:spTree>
    <p:extLst>
      <p:ext uri="{BB962C8B-B14F-4D97-AF65-F5344CB8AC3E}">
        <p14:creationId xmlns:p14="http://schemas.microsoft.com/office/powerpoint/2010/main" val="3086055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3AC5256F-F95A-FE7B-99B6-338899D29107}"/>
              </a:ext>
            </a:extLst>
          </p:cNvPr>
          <p:cNvSpPr txBox="1">
            <a:spLocks/>
          </p:cNvSpPr>
          <p:nvPr/>
        </p:nvSpPr>
        <p:spPr>
          <a:xfrm>
            <a:off x="1524000" y="261445"/>
            <a:ext cx="9144000" cy="10089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it-IT" sz="2000" dirty="0">
              <a:latin typeface="Jost" pitchFamily="2" charset="77"/>
              <a:ea typeface="Jost" pitchFamily="2" charset="77"/>
            </a:endParaRPr>
          </a:p>
        </p:txBody>
      </p:sp>
      <p:sp>
        <p:nvSpPr>
          <p:cNvPr id="9" name="Rettangolo 8">
            <a:extLst>
              <a:ext uri="{FF2B5EF4-FFF2-40B4-BE49-F238E27FC236}">
                <a16:creationId xmlns:a16="http://schemas.microsoft.com/office/drawing/2014/main" id="{D34A7F88-2776-2031-1A3C-EBA9DD1B280C}"/>
              </a:ext>
            </a:extLst>
          </p:cNvPr>
          <p:cNvSpPr/>
          <p:nvPr/>
        </p:nvSpPr>
        <p:spPr>
          <a:xfrm>
            <a:off x="6478636" y="1734962"/>
            <a:ext cx="5391663" cy="2185193"/>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Budget e offerte</a:t>
            </a:r>
          </a:p>
          <a:p>
            <a:pPr algn="just"/>
            <a:r>
              <a:rPr lang="it-IT" dirty="0">
                <a:latin typeface="Jost" pitchFamily="2" charset="77"/>
                <a:ea typeface="Jost" pitchFamily="2" charset="77"/>
              </a:rPr>
              <a:t>Il budget può essere giornaliero o totale. È anche possibile impostare offerte manuali o lasciare che Facebook ottimizzi automaticamente le offerte per ottenere il massimo risultato possibile in base all'obiettivo pubblicitario selezionato.</a:t>
            </a:r>
          </a:p>
        </p:txBody>
      </p:sp>
      <p:sp>
        <p:nvSpPr>
          <p:cNvPr id="12" name="Rettangolo 11">
            <a:extLst>
              <a:ext uri="{FF2B5EF4-FFF2-40B4-BE49-F238E27FC236}">
                <a16:creationId xmlns:a16="http://schemas.microsoft.com/office/drawing/2014/main" id="{EAE7A38C-06FC-9A13-E6F8-88774613EF23}"/>
              </a:ext>
            </a:extLst>
          </p:cNvPr>
          <p:cNvSpPr/>
          <p:nvPr/>
        </p:nvSpPr>
        <p:spPr>
          <a:xfrm>
            <a:off x="325821" y="1734962"/>
            <a:ext cx="5387545" cy="2185193"/>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Obiettivi pubblicitari</a:t>
            </a:r>
          </a:p>
          <a:p>
            <a:pPr algn="just"/>
            <a:r>
              <a:rPr lang="it-IT" dirty="0">
                <a:latin typeface="Jost" pitchFamily="2" charset="77"/>
                <a:ea typeface="Jost" pitchFamily="2" charset="77"/>
              </a:rPr>
              <a:t>Gli obiettivi possono includere la generazione di consapevolezza del marchio, l'acquisizione di lead, il traffico verso il sito web, le conversioni, la promozione di eventi e altro ancora. La scelta dell'obiettivo influenzerà la strategia di targeting e le opzioni di ottimizzazione dell'annuncio.</a:t>
            </a:r>
          </a:p>
        </p:txBody>
      </p:sp>
      <p:sp>
        <p:nvSpPr>
          <p:cNvPr id="5" name="Rettangolo 4">
            <a:extLst>
              <a:ext uri="{FF2B5EF4-FFF2-40B4-BE49-F238E27FC236}">
                <a16:creationId xmlns:a16="http://schemas.microsoft.com/office/drawing/2014/main" id="{48B01B0D-20C7-525B-9EAB-00754F3335AE}"/>
              </a:ext>
            </a:extLst>
          </p:cNvPr>
          <p:cNvSpPr/>
          <p:nvPr/>
        </p:nvSpPr>
        <p:spPr>
          <a:xfrm>
            <a:off x="2482181" y="4234994"/>
            <a:ext cx="7227637" cy="2185193"/>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Monitoraggio delle prestazioni</a:t>
            </a:r>
          </a:p>
          <a:p>
            <a:pPr algn="just"/>
            <a:r>
              <a:rPr lang="it-IT" dirty="0">
                <a:latin typeface="Jost" pitchFamily="2" charset="77"/>
                <a:ea typeface="Jost" pitchFamily="2" charset="77"/>
              </a:rPr>
              <a:t>Facebook Business offre strumenti di analisi e monitoraggio delle prestazioni per valutare l'efficacia delle campagne pubblicitarie. Le metriche riguardano le impressioni, i clic, le conversioni, il costo per risultato e altro ancora. Questi dati aiutano a comprendere come le inserzioni stanno funzionando e a prendere decisioni informate per migliorare le prestazioni.</a:t>
            </a:r>
          </a:p>
        </p:txBody>
      </p:sp>
      <p:sp>
        <p:nvSpPr>
          <p:cNvPr id="6" name="Titolo 1">
            <a:extLst>
              <a:ext uri="{FF2B5EF4-FFF2-40B4-BE49-F238E27FC236}">
                <a16:creationId xmlns:a16="http://schemas.microsoft.com/office/drawing/2014/main" id="{8F2226FA-2485-9FB9-8E7B-C584B20F7151}"/>
              </a:ext>
            </a:extLst>
          </p:cNvPr>
          <p:cNvSpPr txBox="1">
            <a:spLocks/>
          </p:cNvSpPr>
          <p:nvPr/>
        </p:nvSpPr>
        <p:spPr>
          <a:xfrm>
            <a:off x="681111" y="871560"/>
            <a:ext cx="10565027" cy="548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1000"/>
              </a:spcBef>
            </a:pPr>
            <a:r>
              <a:rPr lang="it-IT" sz="2400" b="1" dirty="0">
                <a:solidFill>
                  <a:schemeClr val="accent6">
                    <a:lumMod val="75000"/>
                  </a:schemeClr>
                </a:solidFill>
                <a:latin typeface="Jost" pitchFamily="2" charset="77"/>
                <a:ea typeface="Jost" pitchFamily="2" charset="77"/>
                <a:cs typeface="+mn-cs"/>
              </a:rPr>
              <a:t>Elementi di Meta Business, l’advertising di Facebook</a:t>
            </a:r>
          </a:p>
        </p:txBody>
      </p:sp>
      <p:sp>
        <p:nvSpPr>
          <p:cNvPr id="10" name="Titolo 1">
            <a:extLst>
              <a:ext uri="{FF2B5EF4-FFF2-40B4-BE49-F238E27FC236}">
                <a16:creationId xmlns:a16="http://schemas.microsoft.com/office/drawing/2014/main" id="{03A7648E-E958-35B0-573D-47978E22ABBE}"/>
              </a:ext>
            </a:extLst>
          </p:cNvPr>
          <p:cNvSpPr>
            <a:spLocks noGrp="1"/>
          </p:cNvSpPr>
          <p:nvPr>
            <p:ph type="ctrTitle"/>
          </p:nvPr>
        </p:nvSpPr>
        <p:spPr>
          <a:xfrm>
            <a:off x="325821" y="359660"/>
            <a:ext cx="11340662" cy="495051"/>
          </a:xfrm>
        </p:spPr>
        <p:txBody>
          <a:bodyPr>
            <a:noAutofit/>
          </a:bodyPr>
          <a:lstStyle/>
          <a:p>
            <a:pPr>
              <a:spcBef>
                <a:spcPts val="1000"/>
              </a:spcBef>
            </a:pPr>
            <a:r>
              <a:rPr lang="it-IT" sz="2800" b="1" dirty="0">
                <a:latin typeface="Jost" pitchFamily="2" charset="77"/>
                <a:ea typeface="Jost" pitchFamily="2" charset="77"/>
                <a:cs typeface="+mn-cs"/>
              </a:rPr>
              <a:t> Il marketing nell'industria culturale e il tabù dell'advertising</a:t>
            </a:r>
          </a:p>
        </p:txBody>
      </p:sp>
    </p:spTree>
    <p:extLst>
      <p:ext uri="{BB962C8B-B14F-4D97-AF65-F5344CB8AC3E}">
        <p14:creationId xmlns:p14="http://schemas.microsoft.com/office/powerpoint/2010/main" val="2862270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48D2A1-0F3F-470B-912A-B34D5B56D804}"/>
              </a:ext>
            </a:extLst>
          </p:cNvPr>
          <p:cNvSpPr>
            <a:spLocks noGrp="1"/>
          </p:cNvSpPr>
          <p:nvPr>
            <p:ph type="ctrTitle"/>
          </p:nvPr>
        </p:nvSpPr>
        <p:spPr>
          <a:xfrm>
            <a:off x="325821" y="359660"/>
            <a:ext cx="11340662" cy="495051"/>
          </a:xfrm>
        </p:spPr>
        <p:txBody>
          <a:bodyPr>
            <a:noAutofit/>
          </a:bodyPr>
          <a:lstStyle/>
          <a:p>
            <a:pPr>
              <a:spcBef>
                <a:spcPts val="1000"/>
              </a:spcBef>
            </a:pPr>
            <a:r>
              <a:rPr lang="it-IT" sz="2800" b="1" dirty="0">
                <a:latin typeface="Jost" pitchFamily="2" charset="77"/>
                <a:ea typeface="Jost" pitchFamily="2" charset="77"/>
                <a:cs typeface="+mn-cs"/>
              </a:rPr>
              <a:t> Il marketing nell'industria culturale e il tabù dell'advertising</a:t>
            </a:r>
          </a:p>
        </p:txBody>
      </p:sp>
      <p:sp>
        <p:nvSpPr>
          <p:cNvPr id="3" name="Titolo 1">
            <a:extLst>
              <a:ext uri="{FF2B5EF4-FFF2-40B4-BE49-F238E27FC236}">
                <a16:creationId xmlns:a16="http://schemas.microsoft.com/office/drawing/2014/main" id="{471D8349-2A4F-1754-5898-CCD84425AB54}"/>
              </a:ext>
            </a:extLst>
          </p:cNvPr>
          <p:cNvSpPr txBox="1">
            <a:spLocks/>
          </p:cNvSpPr>
          <p:nvPr/>
        </p:nvSpPr>
        <p:spPr>
          <a:xfrm>
            <a:off x="972065" y="2376830"/>
            <a:ext cx="4752063" cy="3072500"/>
          </a:xfrm>
          <a:prstGeom prst="rect">
            <a:avLst/>
          </a:prstGeom>
          <a:ln w="25400">
            <a:solidFill>
              <a:schemeClr val="accent6"/>
            </a:solidFill>
          </a:ln>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spcBef>
                <a:spcPts val="1000"/>
              </a:spcBef>
            </a:pPr>
            <a:r>
              <a:rPr lang="it-IT" sz="1800" dirty="0">
                <a:solidFill>
                  <a:schemeClr val="dk1"/>
                </a:solidFill>
                <a:latin typeface="Jost" pitchFamily="2" charset="77"/>
                <a:ea typeface="Jost" pitchFamily="2" charset="77"/>
                <a:cs typeface="+mn-cs"/>
              </a:rPr>
              <a:t>L'advertising online è una forma di promozione e comunicazione che avviene tramite internet e sfrutta le piattaforme digitali per raggiungere un pubblico specifico. L'obiettivo dell'advertising online è quello di promuovere prodotti, eventi o servizi, generando consapevolezza, coinvolgimento e, idealmente, conversioni o azioni desiderate.</a:t>
            </a:r>
          </a:p>
        </p:txBody>
      </p:sp>
      <p:sp>
        <p:nvSpPr>
          <p:cNvPr id="7" name="CasellaDiTesto 6">
            <a:extLst>
              <a:ext uri="{FF2B5EF4-FFF2-40B4-BE49-F238E27FC236}">
                <a16:creationId xmlns:a16="http://schemas.microsoft.com/office/drawing/2014/main" id="{98EAD1D9-4680-028B-4F8B-68BA137683F9}"/>
              </a:ext>
            </a:extLst>
          </p:cNvPr>
          <p:cNvSpPr txBox="1"/>
          <p:nvPr/>
        </p:nvSpPr>
        <p:spPr>
          <a:xfrm>
            <a:off x="757881" y="1095136"/>
            <a:ext cx="8534399" cy="433965"/>
          </a:xfrm>
          <a:prstGeom prst="rect">
            <a:avLst/>
          </a:prstGeom>
          <a:noFill/>
        </p:spPr>
        <p:txBody>
          <a:bodyPr wrap="square">
            <a:spAutoFit/>
          </a:bodyPr>
          <a:lstStyle/>
          <a:p>
            <a:pPr>
              <a:lnSpc>
                <a:spcPct val="90000"/>
              </a:lnSpc>
              <a:spcBef>
                <a:spcPts val="1000"/>
              </a:spcBef>
            </a:pPr>
            <a:r>
              <a:rPr lang="it-IT" sz="2400" b="1" dirty="0">
                <a:solidFill>
                  <a:schemeClr val="accent6">
                    <a:lumMod val="75000"/>
                  </a:schemeClr>
                </a:solidFill>
                <a:latin typeface="Jost" pitchFamily="2" charset="77"/>
                <a:ea typeface="Jost" pitchFamily="2" charset="77"/>
              </a:rPr>
              <a:t>Cosa si intende per advertising online</a:t>
            </a:r>
          </a:p>
        </p:txBody>
      </p:sp>
      <p:sp>
        <p:nvSpPr>
          <p:cNvPr id="4" name="Titolo 1">
            <a:extLst>
              <a:ext uri="{FF2B5EF4-FFF2-40B4-BE49-F238E27FC236}">
                <a16:creationId xmlns:a16="http://schemas.microsoft.com/office/drawing/2014/main" id="{09E43438-100C-293E-139B-FFCA44344888}"/>
              </a:ext>
            </a:extLst>
          </p:cNvPr>
          <p:cNvSpPr txBox="1">
            <a:spLocks/>
          </p:cNvSpPr>
          <p:nvPr/>
        </p:nvSpPr>
        <p:spPr>
          <a:xfrm>
            <a:off x="6467871" y="2376830"/>
            <a:ext cx="4752064" cy="3072500"/>
          </a:xfrm>
          <a:prstGeom prst="rect">
            <a:avLst/>
          </a:prstGeom>
          <a:ln w="25400">
            <a:solidFill>
              <a:schemeClr val="accent6"/>
            </a:solidFill>
          </a:ln>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spcBef>
                <a:spcPts val="1000"/>
              </a:spcBef>
            </a:pPr>
            <a:r>
              <a:rPr lang="it-IT" sz="1800" dirty="0">
                <a:solidFill>
                  <a:schemeClr val="dk1"/>
                </a:solidFill>
                <a:latin typeface="Jost" pitchFamily="2" charset="77"/>
                <a:ea typeface="Jost" pitchFamily="2" charset="77"/>
                <a:cs typeface="+mn-cs"/>
              </a:rPr>
              <a:t>L'advertising online può assumere diverse forme, tra cui annunci visualizzati su siti web, banner pubblicitari, annunci sui motori di ricerca, video promozionali, annunci social media e messaggi sponsorizzati nelle email. Queste forme di pubblicità digitale consentono alle aziende di raggiungere il loro pubblico target in modo più </a:t>
            </a:r>
            <a:r>
              <a:rPr lang="it-IT" sz="1800" b="1" dirty="0">
                <a:solidFill>
                  <a:schemeClr val="dk1"/>
                </a:solidFill>
                <a:latin typeface="Jost" pitchFamily="2" charset="77"/>
                <a:ea typeface="Jost" pitchFamily="2" charset="77"/>
                <a:cs typeface="+mn-cs"/>
              </a:rPr>
              <a:t>mirato e misurabile </a:t>
            </a:r>
            <a:r>
              <a:rPr lang="it-IT" sz="1800" dirty="0">
                <a:solidFill>
                  <a:schemeClr val="dk1"/>
                </a:solidFill>
                <a:latin typeface="Jost" pitchFamily="2" charset="77"/>
                <a:ea typeface="Jost" pitchFamily="2" charset="77"/>
                <a:cs typeface="+mn-cs"/>
              </a:rPr>
              <a:t>rispetto ai mezzi di comunicazione tradizionali.</a:t>
            </a:r>
          </a:p>
        </p:txBody>
      </p:sp>
    </p:spTree>
    <p:extLst>
      <p:ext uri="{BB962C8B-B14F-4D97-AF65-F5344CB8AC3E}">
        <p14:creationId xmlns:p14="http://schemas.microsoft.com/office/powerpoint/2010/main" val="2936378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48D2A1-0F3F-470B-912A-B34D5B56D804}"/>
              </a:ext>
            </a:extLst>
          </p:cNvPr>
          <p:cNvSpPr>
            <a:spLocks noGrp="1"/>
          </p:cNvSpPr>
          <p:nvPr>
            <p:ph type="ctrTitle"/>
          </p:nvPr>
        </p:nvSpPr>
        <p:spPr>
          <a:xfrm>
            <a:off x="325821" y="359660"/>
            <a:ext cx="11340662" cy="495051"/>
          </a:xfrm>
        </p:spPr>
        <p:txBody>
          <a:bodyPr>
            <a:noAutofit/>
          </a:bodyPr>
          <a:lstStyle/>
          <a:p>
            <a:pPr>
              <a:spcBef>
                <a:spcPts val="1000"/>
              </a:spcBef>
            </a:pPr>
            <a:r>
              <a:rPr lang="it-IT" sz="2800" b="1" dirty="0">
                <a:latin typeface="Jost" pitchFamily="2" charset="77"/>
                <a:ea typeface="Jost" pitchFamily="2" charset="77"/>
                <a:cs typeface="+mn-cs"/>
              </a:rPr>
              <a:t> Il marketing nell'industria culturale e il tabù dell'advertising</a:t>
            </a:r>
          </a:p>
        </p:txBody>
      </p:sp>
      <p:sp>
        <p:nvSpPr>
          <p:cNvPr id="3" name="Titolo 1">
            <a:extLst>
              <a:ext uri="{FF2B5EF4-FFF2-40B4-BE49-F238E27FC236}">
                <a16:creationId xmlns:a16="http://schemas.microsoft.com/office/drawing/2014/main" id="{471D8349-2A4F-1754-5898-CCD84425AB54}"/>
              </a:ext>
            </a:extLst>
          </p:cNvPr>
          <p:cNvSpPr txBox="1">
            <a:spLocks/>
          </p:cNvSpPr>
          <p:nvPr/>
        </p:nvSpPr>
        <p:spPr>
          <a:xfrm>
            <a:off x="403656" y="2372497"/>
            <a:ext cx="5320475" cy="2483708"/>
          </a:xfrm>
          <a:prstGeom prst="rect">
            <a:avLst/>
          </a:prstGeom>
          <a:ln w="25400">
            <a:solidFill>
              <a:schemeClr val="accent6"/>
            </a:solidFill>
          </a:ln>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spcBef>
                <a:spcPts val="1000"/>
              </a:spcBef>
            </a:pPr>
            <a:r>
              <a:rPr lang="it-IT" sz="1800" dirty="0">
                <a:solidFill>
                  <a:schemeClr val="dk1"/>
                </a:solidFill>
                <a:latin typeface="Jost" pitchFamily="2" charset="77"/>
                <a:ea typeface="Jost" pitchFamily="2" charset="77"/>
                <a:cs typeface="+mn-cs"/>
              </a:rPr>
              <a:t>L'industria culturale spesso affronta il dilemma del marketing e della pubblicità, poiché talvolta l'idea di "vendere" la cultura può essere considerata un tabù. Tuttavia, il marketing svolge un ruolo importante per promuovere l'accesso alla cultura, aumentare la visibilità degli artisti e delle opere, e finanziare progetti culturali.</a:t>
            </a:r>
          </a:p>
        </p:txBody>
      </p:sp>
      <p:sp>
        <p:nvSpPr>
          <p:cNvPr id="7" name="CasellaDiTesto 6">
            <a:extLst>
              <a:ext uri="{FF2B5EF4-FFF2-40B4-BE49-F238E27FC236}">
                <a16:creationId xmlns:a16="http://schemas.microsoft.com/office/drawing/2014/main" id="{98EAD1D9-4680-028B-4F8B-68BA137683F9}"/>
              </a:ext>
            </a:extLst>
          </p:cNvPr>
          <p:cNvSpPr txBox="1"/>
          <p:nvPr/>
        </p:nvSpPr>
        <p:spPr>
          <a:xfrm>
            <a:off x="757881" y="1095136"/>
            <a:ext cx="8534399" cy="433965"/>
          </a:xfrm>
          <a:prstGeom prst="rect">
            <a:avLst/>
          </a:prstGeom>
          <a:noFill/>
        </p:spPr>
        <p:txBody>
          <a:bodyPr wrap="square">
            <a:spAutoFit/>
          </a:bodyPr>
          <a:lstStyle/>
          <a:p>
            <a:pPr>
              <a:lnSpc>
                <a:spcPct val="90000"/>
              </a:lnSpc>
              <a:spcBef>
                <a:spcPts val="1000"/>
              </a:spcBef>
            </a:pPr>
            <a:r>
              <a:rPr lang="it-IT" sz="2400" b="1" dirty="0">
                <a:solidFill>
                  <a:schemeClr val="accent6">
                    <a:lumMod val="75000"/>
                  </a:schemeClr>
                </a:solidFill>
                <a:latin typeface="Jost" pitchFamily="2" charset="77"/>
                <a:ea typeface="Jost" pitchFamily="2" charset="77"/>
              </a:rPr>
              <a:t>Sfatiamo un tabù</a:t>
            </a:r>
          </a:p>
        </p:txBody>
      </p:sp>
      <p:sp>
        <p:nvSpPr>
          <p:cNvPr id="4" name="Titolo 1">
            <a:extLst>
              <a:ext uri="{FF2B5EF4-FFF2-40B4-BE49-F238E27FC236}">
                <a16:creationId xmlns:a16="http://schemas.microsoft.com/office/drawing/2014/main" id="{09E43438-100C-293E-139B-FFCA44344888}"/>
              </a:ext>
            </a:extLst>
          </p:cNvPr>
          <p:cNvSpPr txBox="1">
            <a:spLocks/>
          </p:cNvSpPr>
          <p:nvPr/>
        </p:nvSpPr>
        <p:spPr>
          <a:xfrm>
            <a:off x="6467870" y="2372497"/>
            <a:ext cx="5320475" cy="2483708"/>
          </a:xfrm>
          <a:prstGeom prst="rect">
            <a:avLst/>
          </a:prstGeom>
          <a:ln w="25400">
            <a:solidFill>
              <a:schemeClr val="accent6"/>
            </a:solidFill>
          </a:ln>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spcBef>
                <a:spcPts val="1000"/>
              </a:spcBef>
            </a:pPr>
            <a:r>
              <a:rPr lang="it-IT" sz="1800" dirty="0">
                <a:solidFill>
                  <a:schemeClr val="dk1"/>
                </a:solidFill>
                <a:latin typeface="Jost" pitchFamily="2" charset="77"/>
                <a:ea typeface="Jost" pitchFamily="2" charset="77"/>
                <a:cs typeface="+mn-cs"/>
              </a:rPr>
              <a:t>La sfida è investire in promozione senza compromettere l'integrità e il valore artistico delle opere e degli eventi culturali. Nell'advertising online nell'industria culturale, è importante considerare l’aspetto etico, come l'uso responsabile dei dati degli utenti, la trasparenza nelle pratiche di advertising e l'integrità culturale nell'utilizzo dei mezzi pubblicitari.</a:t>
            </a:r>
          </a:p>
        </p:txBody>
      </p:sp>
    </p:spTree>
    <p:extLst>
      <p:ext uri="{BB962C8B-B14F-4D97-AF65-F5344CB8AC3E}">
        <p14:creationId xmlns:p14="http://schemas.microsoft.com/office/powerpoint/2010/main" val="1583947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3AC5256F-F95A-FE7B-99B6-338899D29107}"/>
              </a:ext>
            </a:extLst>
          </p:cNvPr>
          <p:cNvSpPr txBox="1">
            <a:spLocks/>
          </p:cNvSpPr>
          <p:nvPr/>
        </p:nvSpPr>
        <p:spPr>
          <a:xfrm>
            <a:off x="1524000" y="261445"/>
            <a:ext cx="9144000" cy="10089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it-IT" sz="2000" dirty="0">
              <a:latin typeface="Jost" pitchFamily="2" charset="77"/>
              <a:ea typeface="Jost" pitchFamily="2" charset="77"/>
            </a:endParaRPr>
          </a:p>
        </p:txBody>
      </p:sp>
      <p:sp>
        <p:nvSpPr>
          <p:cNvPr id="2" name="Titolo 1">
            <a:extLst>
              <a:ext uri="{FF2B5EF4-FFF2-40B4-BE49-F238E27FC236}">
                <a16:creationId xmlns:a16="http://schemas.microsoft.com/office/drawing/2014/main" id="{DD04EF36-05BA-18CC-FE83-9875278F6DF7}"/>
              </a:ext>
            </a:extLst>
          </p:cNvPr>
          <p:cNvSpPr>
            <a:spLocks noGrp="1"/>
          </p:cNvSpPr>
          <p:nvPr>
            <p:ph type="ctrTitle"/>
          </p:nvPr>
        </p:nvSpPr>
        <p:spPr>
          <a:xfrm>
            <a:off x="325821" y="359660"/>
            <a:ext cx="11340662" cy="495051"/>
          </a:xfrm>
        </p:spPr>
        <p:txBody>
          <a:bodyPr>
            <a:noAutofit/>
          </a:bodyPr>
          <a:lstStyle/>
          <a:p>
            <a:pPr>
              <a:spcBef>
                <a:spcPts val="1000"/>
              </a:spcBef>
            </a:pPr>
            <a:r>
              <a:rPr lang="it-IT" sz="2800" b="1" dirty="0">
                <a:latin typeface="Jost" pitchFamily="2" charset="77"/>
                <a:ea typeface="Jost" pitchFamily="2" charset="77"/>
                <a:cs typeface="+mn-cs"/>
              </a:rPr>
              <a:t> Il marketing nell'industria culturale e il tabù dell'advertising</a:t>
            </a:r>
          </a:p>
        </p:txBody>
      </p:sp>
      <p:sp>
        <p:nvSpPr>
          <p:cNvPr id="11" name="CasellaDiTesto 10">
            <a:extLst>
              <a:ext uri="{FF2B5EF4-FFF2-40B4-BE49-F238E27FC236}">
                <a16:creationId xmlns:a16="http://schemas.microsoft.com/office/drawing/2014/main" id="{471AB840-8F51-0F22-7C83-22C3A8BAC26F}"/>
              </a:ext>
            </a:extLst>
          </p:cNvPr>
          <p:cNvSpPr txBox="1"/>
          <p:nvPr/>
        </p:nvSpPr>
        <p:spPr>
          <a:xfrm>
            <a:off x="757881" y="1095136"/>
            <a:ext cx="8534399" cy="433965"/>
          </a:xfrm>
          <a:prstGeom prst="rect">
            <a:avLst/>
          </a:prstGeom>
          <a:noFill/>
        </p:spPr>
        <p:txBody>
          <a:bodyPr wrap="square">
            <a:spAutoFit/>
          </a:bodyPr>
          <a:lstStyle/>
          <a:p>
            <a:pPr>
              <a:lnSpc>
                <a:spcPct val="90000"/>
              </a:lnSpc>
              <a:spcBef>
                <a:spcPts val="1000"/>
              </a:spcBef>
            </a:pPr>
            <a:r>
              <a:rPr lang="it-IT" sz="2400" b="1" dirty="0">
                <a:solidFill>
                  <a:schemeClr val="accent6">
                    <a:lumMod val="75000"/>
                  </a:schemeClr>
                </a:solidFill>
                <a:latin typeface="Jost" pitchFamily="2" charset="77"/>
                <a:ea typeface="Jost" pitchFamily="2" charset="77"/>
              </a:rPr>
              <a:t>I vantaggi</a:t>
            </a:r>
          </a:p>
        </p:txBody>
      </p:sp>
      <p:sp>
        <p:nvSpPr>
          <p:cNvPr id="12" name="Titolo 1">
            <a:extLst>
              <a:ext uri="{FF2B5EF4-FFF2-40B4-BE49-F238E27FC236}">
                <a16:creationId xmlns:a16="http://schemas.microsoft.com/office/drawing/2014/main" id="{A79F269C-C1A5-CD1F-E8A8-493A23AA0FA7}"/>
              </a:ext>
            </a:extLst>
          </p:cNvPr>
          <p:cNvSpPr txBox="1">
            <a:spLocks/>
          </p:cNvSpPr>
          <p:nvPr/>
        </p:nvSpPr>
        <p:spPr>
          <a:xfrm>
            <a:off x="543929" y="2117339"/>
            <a:ext cx="5113054" cy="1799754"/>
          </a:xfrm>
          <a:prstGeom prst="rect">
            <a:avLst/>
          </a:prstGeom>
          <a:ln w="25400">
            <a:solidFill>
              <a:schemeClr val="accent6"/>
            </a:solidFill>
          </a:ln>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spcBef>
                <a:spcPts val="1000"/>
              </a:spcBef>
            </a:pPr>
            <a:r>
              <a:rPr lang="it-IT" sz="1800" b="1" dirty="0">
                <a:solidFill>
                  <a:schemeClr val="dk1"/>
                </a:solidFill>
                <a:latin typeface="Jost" pitchFamily="2" charset="77"/>
                <a:ea typeface="Jost" pitchFamily="2" charset="77"/>
                <a:cs typeface="+mn-cs"/>
              </a:rPr>
              <a:t>Ampia copertura</a:t>
            </a:r>
          </a:p>
          <a:p>
            <a:pPr algn="just">
              <a:spcBef>
                <a:spcPts val="1000"/>
              </a:spcBef>
            </a:pPr>
            <a:r>
              <a:rPr lang="it-IT" sz="1800" dirty="0">
                <a:solidFill>
                  <a:schemeClr val="dk1"/>
                </a:solidFill>
                <a:latin typeface="Jost" pitchFamily="2" charset="77"/>
                <a:ea typeface="Jost" pitchFamily="2" charset="77"/>
                <a:cs typeface="+mn-cs"/>
              </a:rPr>
              <a:t>L'advertising online consente di raggiungere un pubblico globale attraverso canali come social media, motori di ricerca, display advertising e video advertising.</a:t>
            </a:r>
          </a:p>
        </p:txBody>
      </p:sp>
      <p:sp>
        <p:nvSpPr>
          <p:cNvPr id="13" name="Rettangolo 12">
            <a:extLst>
              <a:ext uri="{FF2B5EF4-FFF2-40B4-BE49-F238E27FC236}">
                <a16:creationId xmlns:a16="http://schemas.microsoft.com/office/drawing/2014/main" id="{FBB5F399-38AD-1D86-064A-9756C397139F}"/>
              </a:ext>
            </a:extLst>
          </p:cNvPr>
          <p:cNvSpPr/>
          <p:nvPr/>
        </p:nvSpPr>
        <p:spPr>
          <a:xfrm>
            <a:off x="6535017" y="2117339"/>
            <a:ext cx="5113054" cy="1799754"/>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spcBef>
                <a:spcPts val="1000"/>
              </a:spcBef>
            </a:pPr>
            <a:r>
              <a:rPr lang="it-IT" sz="1800" b="1" dirty="0">
                <a:solidFill>
                  <a:schemeClr val="dk1"/>
                </a:solidFill>
                <a:latin typeface="Jost" pitchFamily="2" charset="77"/>
                <a:ea typeface="Jost" pitchFamily="2" charset="77"/>
                <a:cs typeface="+mn-cs"/>
              </a:rPr>
              <a:t>Targeting preciso</a:t>
            </a:r>
          </a:p>
          <a:p>
            <a:pPr algn="just">
              <a:spcBef>
                <a:spcPts val="1000"/>
              </a:spcBef>
            </a:pPr>
            <a:r>
              <a:rPr lang="it-IT" sz="1800" dirty="0">
                <a:solidFill>
                  <a:schemeClr val="dk1"/>
                </a:solidFill>
                <a:latin typeface="Jost" pitchFamily="2" charset="77"/>
                <a:ea typeface="Jost" pitchFamily="2" charset="77"/>
                <a:cs typeface="+mn-cs"/>
              </a:rPr>
              <a:t>Gli strumenti di </a:t>
            </a:r>
            <a:r>
              <a:rPr lang="it-IT" sz="1800" dirty="0" err="1">
                <a:solidFill>
                  <a:schemeClr val="dk1"/>
                </a:solidFill>
                <a:latin typeface="Jost" pitchFamily="2" charset="77"/>
                <a:ea typeface="Jost" pitchFamily="2" charset="77"/>
                <a:cs typeface="+mn-cs"/>
              </a:rPr>
              <a:t>Adv</a:t>
            </a:r>
            <a:r>
              <a:rPr lang="it-IT" sz="1800" dirty="0">
                <a:solidFill>
                  <a:schemeClr val="dk1"/>
                </a:solidFill>
                <a:latin typeface="Jost" pitchFamily="2" charset="77"/>
                <a:ea typeface="Jost" pitchFamily="2" charset="77"/>
                <a:cs typeface="+mn-cs"/>
              </a:rPr>
              <a:t> online offrono opzioni di targeting avanzate per raggiungere specifici gruppi demografici, interessi culturali o comportamenti online.</a:t>
            </a:r>
          </a:p>
        </p:txBody>
      </p:sp>
      <p:sp>
        <p:nvSpPr>
          <p:cNvPr id="3" name="Rettangolo 2">
            <a:extLst>
              <a:ext uri="{FF2B5EF4-FFF2-40B4-BE49-F238E27FC236}">
                <a16:creationId xmlns:a16="http://schemas.microsoft.com/office/drawing/2014/main" id="{D8B7CF56-FCBC-16EC-B90C-E9D0AAA7CC23}"/>
              </a:ext>
            </a:extLst>
          </p:cNvPr>
          <p:cNvSpPr/>
          <p:nvPr/>
        </p:nvSpPr>
        <p:spPr>
          <a:xfrm>
            <a:off x="3539473" y="4505331"/>
            <a:ext cx="5113054" cy="1799754"/>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spcBef>
                <a:spcPts val="1000"/>
              </a:spcBef>
            </a:pPr>
            <a:r>
              <a:rPr lang="it-IT" sz="1800" b="1" dirty="0">
                <a:solidFill>
                  <a:schemeClr val="dk1"/>
                </a:solidFill>
                <a:latin typeface="Jost" pitchFamily="2" charset="77"/>
                <a:ea typeface="Jost" pitchFamily="2" charset="77"/>
                <a:cs typeface="+mn-cs"/>
              </a:rPr>
              <a:t>Misurabilità dei risultati</a:t>
            </a:r>
          </a:p>
          <a:p>
            <a:pPr algn="just">
              <a:spcBef>
                <a:spcPts val="1000"/>
              </a:spcBef>
            </a:pPr>
            <a:r>
              <a:rPr lang="it-IT" sz="1800" dirty="0">
                <a:solidFill>
                  <a:schemeClr val="dk1"/>
                </a:solidFill>
                <a:latin typeface="Jost" pitchFamily="2" charset="77"/>
                <a:ea typeface="Jost" pitchFamily="2" charset="77"/>
                <a:cs typeface="+mn-cs"/>
              </a:rPr>
              <a:t>È possibile monitorare e analizzare le performance delle campagne di advertising online, misurando metriche come il numero di visualizzazioni, i clic, le conversioni e il ritorno sull'investimento.</a:t>
            </a:r>
          </a:p>
        </p:txBody>
      </p:sp>
    </p:spTree>
    <p:extLst>
      <p:ext uri="{BB962C8B-B14F-4D97-AF65-F5344CB8AC3E}">
        <p14:creationId xmlns:p14="http://schemas.microsoft.com/office/powerpoint/2010/main" val="1396123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3AC5256F-F95A-FE7B-99B6-338899D29107}"/>
              </a:ext>
            </a:extLst>
          </p:cNvPr>
          <p:cNvSpPr txBox="1">
            <a:spLocks/>
          </p:cNvSpPr>
          <p:nvPr/>
        </p:nvSpPr>
        <p:spPr>
          <a:xfrm>
            <a:off x="1524000" y="261445"/>
            <a:ext cx="9144000" cy="10089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it-IT" sz="2000" dirty="0">
              <a:latin typeface="Jost" pitchFamily="2" charset="77"/>
              <a:ea typeface="Jost" pitchFamily="2" charset="77"/>
            </a:endParaRPr>
          </a:p>
        </p:txBody>
      </p:sp>
      <p:sp>
        <p:nvSpPr>
          <p:cNvPr id="2" name="Titolo 1">
            <a:extLst>
              <a:ext uri="{FF2B5EF4-FFF2-40B4-BE49-F238E27FC236}">
                <a16:creationId xmlns:a16="http://schemas.microsoft.com/office/drawing/2014/main" id="{DD04EF36-05BA-18CC-FE83-9875278F6DF7}"/>
              </a:ext>
            </a:extLst>
          </p:cNvPr>
          <p:cNvSpPr>
            <a:spLocks noGrp="1"/>
          </p:cNvSpPr>
          <p:nvPr>
            <p:ph type="ctrTitle"/>
          </p:nvPr>
        </p:nvSpPr>
        <p:spPr>
          <a:xfrm>
            <a:off x="325821" y="359660"/>
            <a:ext cx="11340662" cy="495051"/>
          </a:xfrm>
        </p:spPr>
        <p:txBody>
          <a:bodyPr>
            <a:noAutofit/>
          </a:bodyPr>
          <a:lstStyle/>
          <a:p>
            <a:pPr>
              <a:spcBef>
                <a:spcPts val="1000"/>
              </a:spcBef>
            </a:pPr>
            <a:r>
              <a:rPr lang="it-IT" sz="2800" b="1" dirty="0">
                <a:latin typeface="Jost" pitchFamily="2" charset="77"/>
                <a:ea typeface="Jost" pitchFamily="2" charset="77"/>
                <a:cs typeface="+mn-cs"/>
              </a:rPr>
              <a:t> Il marketing nell'industria culturale e il tabù dell'advertising</a:t>
            </a:r>
          </a:p>
        </p:txBody>
      </p:sp>
      <p:sp>
        <p:nvSpPr>
          <p:cNvPr id="3" name="Titolo 1">
            <a:extLst>
              <a:ext uri="{FF2B5EF4-FFF2-40B4-BE49-F238E27FC236}">
                <a16:creationId xmlns:a16="http://schemas.microsoft.com/office/drawing/2014/main" id="{40C6AF2F-CB29-E9E3-E0D8-75F13892CD11}"/>
              </a:ext>
            </a:extLst>
          </p:cNvPr>
          <p:cNvSpPr txBox="1">
            <a:spLocks/>
          </p:cNvSpPr>
          <p:nvPr/>
        </p:nvSpPr>
        <p:spPr>
          <a:xfrm>
            <a:off x="630195" y="1229505"/>
            <a:ext cx="10565027" cy="548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1000"/>
              </a:spcBef>
            </a:pPr>
            <a:r>
              <a:rPr lang="it-IT" sz="2400" b="1" dirty="0">
                <a:solidFill>
                  <a:schemeClr val="accent6">
                    <a:lumMod val="75000"/>
                  </a:schemeClr>
                </a:solidFill>
                <a:latin typeface="Jost" pitchFamily="2" charset="77"/>
                <a:ea typeface="Jost" pitchFamily="2" charset="77"/>
                <a:cs typeface="+mn-cs"/>
              </a:rPr>
              <a:t>I contenuti per l’Advertising</a:t>
            </a:r>
          </a:p>
        </p:txBody>
      </p:sp>
      <p:sp>
        <p:nvSpPr>
          <p:cNvPr id="6" name="Rettangolo 5">
            <a:extLst>
              <a:ext uri="{FF2B5EF4-FFF2-40B4-BE49-F238E27FC236}">
                <a16:creationId xmlns:a16="http://schemas.microsoft.com/office/drawing/2014/main" id="{4FA8B898-D24E-2E7B-61CC-985741CECDC5}"/>
              </a:ext>
            </a:extLst>
          </p:cNvPr>
          <p:cNvSpPr/>
          <p:nvPr/>
        </p:nvSpPr>
        <p:spPr>
          <a:xfrm>
            <a:off x="6279293" y="4390840"/>
            <a:ext cx="5123933" cy="1782549"/>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Sui motori di ricerca</a:t>
            </a:r>
          </a:p>
          <a:p>
            <a:pPr algn="just"/>
            <a:r>
              <a:rPr lang="it-IT" dirty="0">
                <a:latin typeface="Jost" pitchFamily="2" charset="77"/>
                <a:ea typeface="Jost" pitchFamily="2" charset="77"/>
              </a:rPr>
              <a:t>Pubblicare annunci a pagamento sui motori di ricerca come Google o Bing per apparire in cima ai risultati di ricerca per termini rilevanti per l'industria culturale.</a:t>
            </a:r>
          </a:p>
        </p:txBody>
      </p:sp>
      <p:sp>
        <p:nvSpPr>
          <p:cNvPr id="11" name="Rettangolo 10">
            <a:extLst>
              <a:ext uri="{FF2B5EF4-FFF2-40B4-BE49-F238E27FC236}">
                <a16:creationId xmlns:a16="http://schemas.microsoft.com/office/drawing/2014/main" id="{A525A714-31AF-2022-352B-0F702D1626BF}"/>
              </a:ext>
            </a:extLst>
          </p:cNvPr>
          <p:cNvSpPr/>
          <p:nvPr/>
        </p:nvSpPr>
        <p:spPr>
          <a:xfrm>
            <a:off x="788773" y="2193180"/>
            <a:ext cx="5123935" cy="1782548"/>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Sui social </a:t>
            </a:r>
          </a:p>
          <a:p>
            <a:pPr algn="just"/>
            <a:r>
              <a:rPr lang="it-IT" dirty="0">
                <a:latin typeface="Jost" pitchFamily="2" charset="77"/>
                <a:ea typeface="Jost" pitchFamily="2" charset="77"/>
              </a:rPr>
              <a:t>Utilizzare piattaforme come Facebook, Instagram, Twitter o LinkedIn per promuovere eventi, mostre, artisti e iniziative culturali, sfruttando la vasta base di utenti e le opzioni di targeting.</a:t>
            </a:r>
          </a:p>
        </p:txBody>
      </p:sp>
      <p:sp>
        <p:nvSpPr>
          <p:cNvPr id="5" name="Rettangolo 4">
            <a:extLst>
              <a:ext uri="{FF2B5EF4-FFF2-40B4-BE49-F238E27FC236}">
                <a16:creationId xmlns:a16="http://schemas.microsoft.com/office/drawing/2014/main" id="{05F0E918-B704-EEDA-2904-C330BED4C495}"/>
              </a:ext>
            </a:extLst>
          </p:cNvPr>
          <p:cNvSpPr/>
          <p:nvPr/>
        </p:nvSpPr>
        <p:spPr>
          <a:xfrm>
            <a:off x="6279294" y="2193180"/>
            <a:ext cx="5123933" cy="1782548"/>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Display advertising</a:t>
            </a:r>
          </a:p>
          <a:p>
            <a:pPr algn="just"/>
            <a:r>
              <a:rPr lang="it-IT" dirty="0">
                <a:latin typeface="Jost" pitchFamily="2" charset="77"/>
                <a:ea typeface="Jost" pitchFamily="2" charset="77"/>
              </a:rPr>
              <a:t>Utilizzare banner o annunci grafici su siti web o blog correlati all'industria culturale per aumentare la visibilità delle opere, degli artisti o degli eventi culturali.</a:t>
            </a:r>
          </a:p>
        </p:txBody>
      </p:sp>
      <p:sp>
        <p:nvSpPr>
          <p:cNvPr id="7" name="Rettangolo 6">
            <a:extLst>
              <a:ext uri="{FF2B5EF4-FFF2-40B4-BE49-F238E27FC236}">
                <a16:creationId xmlns:a16="http://schemas.microsoft.com/office/drawing/2014/main" id="{3A54DE2C-DED9-D5E4-80AD-DF2B5523554A}"/>
              </a:ext>
            </a:extLst>
          </p:cNvPr>
          <p:cNvSpPr/>
          <p:nvPr/>
        </p:nvSpPr>
        <p:spPr>
          <a:xfrm>
            <a:off x="788773" y="4390840"/>
            <a:ext cx="5123933" cy="1782549"/>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Video advertising</a:t>
            </a:r>
          </a:p>
          <a:p>
            <a:pPr algn="just"/>
            <a:r>
              <a:rPr lang="it-IT" dirty="0">
                <a:latin typeface="Jost" pitchFamily="2" charset="77"/>
                <a:ea typeface="Jost" pitchFamily="2" charset="77"/>
              </a:rPr>
              <a:t>Creare video promozionali e pubblicarli su piattaforme come YouTube o </a:t>
            </a:r>
            <a:r>
              <a:rPr lang="it-IT" dirty="0" err="1">
                <a:latin typeface="Jost" pitchFamily="2" charset="77"/>
                <a:ea typeface="Jost" pitchFamily="2" charset="77"/>
              </a:rPr>
              <a:t>Vimeo</a:t>
            </a:r>
            <a:r>
              <a:rPr lang="it-IT" dirty="0">
                <a:latin typeface="Jost" pitchFamily="2" charset="77"/>
                <a:ea typeface="Jost" pitchFamily="2" charset="77"/>
              </a:rPr>
              <a:t>, sfruttando il potere visivo e coinvolgente del formato video per promuovere l'industria culturale.</a:t>
            </a:r>
          </a:p>
        </p:txBody>
      </p:sp>
    </p:spTree>
    <p:extLst>
      <p:ext uri="{BB962C8B-B14F-4D97-AF65-F5344CB8AC3E}">
        <p14:creationId xmlns:p14="http://schemas.microsoft.com/office/powerpoint/2010/main" val="2936266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3AC5256F-F95A-FE7B-99B6-338899D29107}"/>
              </a:ext>
            </a:extLst>
          </p:cNvPr>
          <p:cNvSpPr txBox="1">
            <a:spLocks/>
          </p:cNvSpPr>
          <p:nvPr/>
        </p:nvSpPr>
        <p:spPr>
          <a:xfrm>
            <a:off x="1524000" y="261445"/>
            <a:ext cx="9144000" cy="10089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it-IT" sz="2000" dirty="0">
              <a:latin typeface="Jost" pitchFamily="2" charset="77"/>
              <a:ea typeface="Jost" pitchFamily="2" charset="77"/>
            </a:endParaRPr>
          </a:p>
        </p:txBody>
      </p:sp>
      <p:sp>
        <p:nvSpPr>
          <p:cNvPr id="2" name="Titolo 1">
            <a:extLst>
              <a:ext uri="{FF2B5EF4-FFF2-40B4-BE49-F238E27FC236}">
                <a16:creationId xmlns:a16="http://schemas.microsoft.com/office/drawing/2014/main" id="{DD04EF36-05BA-18CC-FE83-9875278F6DF7}"/>
              </a:ext>
            </a:extLst>
          </p:cNvPr>
          <p:cNvSpPr>
            <a:spLocks noGrp="1"/>
          </p:cNvSpPr>
          <p:nvPr>
            <p:ph type="ctrTitle"/>
          </p:nvPr>
        </p:nvSpPr>
        <p:spPr>
          <a:xfrm>
            <a:off x="325821" y="359660"/>
            <a:ext cx="11340662" cy="495051"/>
          </a:xfrm>
        </p:spPr>
        <p:txBody>
          <a:bodyPr>
            <a:noAutofit/>
          </a:bodyPr>
          <a:lstStyle/>
          <a:p>
            <a:pPr>
              <a:spcBef>
                <a:spcPts val="1000"/>
              </a:spcBef>
            </a:pPr>
            <a:r>
              <a:rPr lang="it-IT" sz="2800" b="1" dirty="0">
                <a:latin typeface="Jost" pitchFamily="2" charset="77"/>
                <a:ea typeface="Jost" pitchFamily="2" charset="77"/>
                <a:cs typeface="+mn-cs"/>
              </a:rPr>
              <a:t> Il marketing nell'industria culturale e il tabù dell'advertising</a:t>
            </a:r>
          </a:p>
        </p:txBody>
      </p:sp>
      <p:sp>
        <p:nvSpPr>
          <p:cNvPr id="9" name="Rettangolo 8">
            <a:extLst>
              <a:ext uri="{FF2B5EF4-FFF2-40B4-BE49-F238E27FC236}">
                <a16:creationId xmlns:a16="http://schemas.microsoft.com/office/drawing/2014/main" id="{D34A7F88-2776-2031-1A3C-EBA9DD1B280C}"/>
              </a:ext>
            </a:extLst>
          </p:cNvPr>
          <p:cNvSpPr/>
          <p:nvPr/>
        </p:nvSpPr>
        <p:spPr>
          <a:xfrm>
            <a:off x="6478636" y="2135053"/>
            <a:ext cx="5391663" cy="1981054"/>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Gruppi di annunci</a:t>
            </a:r>
          </a:p>
          <a:p>
            <a:pPr algn="just"/>
            <a:r>
              <a:rPr lang="it-IT" dirty="0">
                <a:latin typeface="Jost" pitchFamily="2" charset="77"/>
                <a:ea typeface="Jost" pitchFamily="2" charset="77"/>
              </a:rPr>
              <a:t>Ogni gruppo di annunci interno alla campagna contiene un insieme di annunci che condividono un tema o un obiettivo comune. Ad esempio, un gruppo di annunci può essere dedicato a un particolare prodotto o servizio.</a:t>
            </a:r>
          </a:p>
        </p:txBody>
      </p:sp>
      <p:sp>
        <p:nvSpPr>
          <p:cNvPr id="12" name="Rettangolo 11">
            <a:extLst>
              <a:ext uri="{FF2B5EF4-FFF2-40B4-BE49-F238E27FC236}">
                <a16:creationId xmlns:a16="http://schemas.microsoft.com/office/drawing/2014/main" id="{EAE7A38C-06FC-9A13-E6F8-88774613EF23}"/>
              </a:ext>
            </a:extLst>
          </p:cNvPr>
          <p:cNvSpPr/>
          <p:nvPr/>
        </p:nvSpPr>
        <p:spPr>
          <a:xfrm>
            <a:off x="325821" y="2135053"/>
            <a:ext cx="5387545" cy="1981054"/>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Campagne</a:t>
            </a:r>
          </a:p>
          <a:p>
            <a:pPr algn="just"/>
            <a:r>
              <a:rPr lang="it-IT" dirty="0">
                <a:latin typeface="Jost" pitchFamily="2" charset="77"/>
                <a:ea typeface="Jost" pitchFamily="2" charset="77"/>
              </a:rPr>
              <a:t>Le campagne sono il livello più alto della struttura di Google </a:t>
            </a:r>
            <a:r>
              <a:rPr lang="it-IT" dirty="0" err="1">
                <a:latin typeface="Jost" pitchFamily="2" charset="77"/>
                <a:ea typeface="Jost" pitchFamily="2" charset="77"/>
              </a:rPr>
              <a:t>Ads</a:t>
            </a:r>
            <a:r>
              <a:rPr lang="it-IT" dirty="0">
                <a:latin typeface="Jost" pitchFamily="2" charset="77"/>
                <a:ea typeface="Jost" pitchFamily="2" charset="77"/>
              </a:rPr>
              <a:t>. Ogni campagna ha un obiettivo specifico, come aumentare le vendite, generare consapevolezza del marchio o ottenere conversioni sul sito web.</a:t>
            </a:r>
          </a:p>
        </p:txBody>
      </p:sp>
      <p:sp>
        <p:nvSpPr>
          <p:cNvPr id="5" name="Rettangolo 4">
            <a:extLst>
              <a:ext uri="{FF2B5EF4-FFF2-40B4-BE49-F238E27FC236}">
                <a16:creationId xmlns:a16="http://schemas.microsoft.com/office/drawing/2014/main" id="{48B01B0D-20C7-525B-9EAB-00754F3335AE}"/>
              </a:ext>
            </a:extLst>
          </p:cNvPr>
          <p:cNvSpPr/>
          <p:nvPr/>
        </p:nvSpPr>
        <p:spPr>
          <a:xfrm>
            <a:off x="3300320" y="4313147"/>
            <a:ext cx="5391663" cy="2185193"/>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Annunci</a:t>
            </a:r>
          </a:p>
          <a:p>
            <a:pPr algn="just"/>
            <a:r>
              <a:rPr lang="it-IT" dirty="0">
                <a:latin typeface="Jost" pitchFamily="2" charset="77"/>
                <a:ea typeface="Jost" pitchFamily="2" charset="77"/>
              </a:rPr>
              <a:t>Sono le unità di pubblicità effettive visualizzate nelle ricerche. Possono includere titoli, testi descrittivi, URL visibili, estensioni e immagini. È importante creare annunci accattivanti e pertinenti per attirare l'attenzione degli utenti e incoraggiarli a compiere un'azione desiderata.</a:t>
            </a:r>
          </a:p>
        </p:txBody>
      </p:sp>
      <p:sp>
        <p:nvSpPr>
          <p:cNvPr id="6" name="Titolo 1">
            <a:extLst>
              <a:ext uri="{FF2B5EF4-FFF2-40B4-BE49-F238E27FC236}">
                <a16:creationId xmlns:a16="http://schemas.microsoft.com/office/drawing/2014/main" id="{5146D12A-BEE3-FE80-ECF1-CB57175FC594}"/>
              </a:ext>
            </a:extLst>
          </p:cNvPr>
          <p:cNvSpPr txBox="1">
            <a:spLocks/>
          </p:cNvSpPr>
          <p:nvPr/>
        </p:nvSpPr>
        <p:spPr>
          <a:xfrm>
            <a:off x="630195" y="1270438"/>
            <a:ext cx="10565027" cy="548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1000"/>
              </a:spcBef>
            </a:pPr>
            <a:r>
              <a:rPr lang="it-IT" sz="2400" b="1" dirty="0">
                <a:solidFill>
                  <a:schemeClr val="accent6">
                    <a:lumMod val="75000"/>
                  </a:schemeClr>
                </a:solidFill>
                <a:latin typeface="Jost" pitchFamily="2" charset="77"/>
                <a:ea typeface="Jost" pitchFamily="2" charset="77"/>
                <a:cs typeface="+mn-cs"/>
              </a:rPr>
              <a:t>Elementi di Google </a:t>
            </a:r>
            <a:r>
              <a:rPr lang="it-IT" sz="2400" b="1" dirty="0" err="1">
                <a:solidFill>
                  <a:schemeClr val="accent6">
                    <a:lumMod val="75000"/>
                  </a:schemeClr>
                </a:solidFill>
                <a:latin typeface="Jost" pitchFamily="2" charset="77"/>
                <a:ea typeface="Jost" pitchFamily="2" charset="77"/>
                <a:cs typeface="+mn-cs"/>
              </a:rPr>
              <a:t>Ads</a:t>
            </a:r>
            <a:endParaRPr lang="it-IT" sz="2400" b="1" dirty="0">
              <a:solidFill>
                <a:schemeClr val="accent6">
                  <a:lumMod val="75000"/>
                </a:schemeClr>
              </a:solidFill>
              <a:latin typeface="Jost" pitchFamily="2" charset="77"/>
              <a:ea typeface="Jost" pitchFamily="2" charset="77"/>
              <a:cs typeface="+mn-cs"/>
            </a:endParaRPr>
          </a:p>
        </p:txBody>
      </p:sp>
    </p:spTree>
    <p:extLst>
      <p:ext uri="{BB962C8B-B14F-4D97-AF65-F5344CB8AC3E}">
        <p14:creationId xmlns:p14="http://schemas.microsoft.com/office/powerpoint/2010/main" val="4098164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3AC5256F-F95A-FE7B-99B6-338899D29107}"/>
              </a:ext>
            </a:extLst>
          </p:cNvPr>
          <p:cNvSpPr txBox="1">
            <a:spLocks/>
          </p:cNvSpPr>
          <p:nvPr/>
        </p:nvSpPr>
        <p:spPr>
          <a:xfrm>
            <a:off x="1524000" y="261445"/>
            <a:ext cx="9144000" cy="10089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it-IT" sz="2000" dirty="0">
              <a:latin typeface="Jost" pitchFamily="2" charset="77"/>
              <a:ea typeface="Jost" pitchFamily="2" charset="77"/>
            </a:endParaRPr>
          </a:p>
        </p:txBody>
      </p:sp>
      <p:sp>
        <p:nvSpPr>
          <p:cNvPr id="2" name="Titolo 1">
            <a:extLst>
              <a:ext uri="{FF2B5EF4-FFF2-40B4-BE49-F238E27FC236}">
                <a16:creationId xmlns:a16="http://schemas.microsoft.com/office/drawing/2014/main" id="{DD04EF36-05BA-18CC-FE83-9875278F6DF7}"/>
              </a:ext>
            </a:extLst>
          </p:cNvPr>
          <p:cNvSpPr>
            <a:spLocks noGrp="1"/>
          </p:cNvSpPr>
          <p:nvPr>
            <p:ph type="ctrTitle"/>
          </p:nvPr>
        </p:nvSpPr>
        <p:spPr>
          <a:xfrm>
            <a:off x="325821" y="359660"/>
            <a:ext cx="11340662" cy="495051"/>
          </a:xfrm>
        </p:spPr>
        <p:txBody>
          <a:bodyPr>
            <a:noAutofit/>
          </a:bodyPr>
          <a:lstStyle/>
          <a:p>
            <a:pPr>
              <a:spcBef>
                <a:spcPts val="1000"/>
              </a:spcBef>
            </a:pPr>
            <a:r>
              <a:rPr lang="it-IT" sz="2800" b="1" dirty="0">
                <a:latin typeface="Jost" pitchFamily="2" charset="77"/>
                <a:ea typeface="Jost" pitchFamily="2" charset="77"/>
                <a:cs typeface="+mn-cs"/>
              </a:rPr>
              <a:t> Il marketing nell'industria culturale e il tabù dell'advertising</a:t>
            </a:r>
          </a:p>
        </p:txBody>
      </p:sp>
      <p:sp>
        <p:nvSpPr>
          <p:cNvPr id="9" name="Rettangolo 8">
            <a:extLst>
              <a:ext uri="{FF2B5EF4-FFF2-40B4-BE49-F238E27FC236}">
                <a16:creationId xmlns:a16="http://schemas.microsoft.com/office/drawing/2014/main" id="{D34A7F88-2776-2031-1A3C-EBA9DD1B280C}"/>
              </a:ext>
            </a:extLst>
          </p:cNvPr>
          <p:cNvSpPr/>
          <p:nvPr/>
        </p:nvSpPr>
        <p:spPr>
          <a:xfrm>
            <a:off x="6478636" y="2234728"/>
            <a:ext cx="5391663" cy="1981054"/>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Budget</a:t>
            </a:r>
          </a:p>
          <a:p>
            <a:pPr algn="just"/>
            <a:r>
              <a:rPr lang="it-IT" dirty="0">
                <a:latin typeface="Jost" pitchFamily="2" charset="77"/>
                <a:ea typeface="Jost" pitchFamily="2" charset="77"/>
              </a:rPr>
              <a:t>È possibile impostare un budget giornaliero o totale per le campagne, che determina la spesa massima che si desidera investire nelle pubblicità. Il budget può essere suddiviso tra le diverse campagne e i gruppi di annunci in base alle priorità e agli obiettivi.</a:t>
            </a:r>
          </a:p>
        </p:txBody>
      </p:sp>
      <p:sp>
        <p:nvSpPr>
          <p:cNvPr id="12" name="Rettangolo 11">
            <a:extLst>
              <a:ext uri="{FF2B5EF4-FFF2-40B4-BE49-F238E27FC236}">
                <a16:creationId xmlns:a16="http://schemas.microsoft.com/office/drawing/2014/main" id="{EAE7A38C-06FC-9A13-E6F8-88774613EF23}"/>
              </a:ext>
            </a:extLst>
          </p:cNvPr>
          <p:cNvSpPr/>
          <p:nvPr/>
        </p:nvSpPr>
        <p:spPr>
          <a:xfrm>
            <a:off x="325821" y="2234728"/>
            <a:ext cx="5387545" cy="1981054"/>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Parole chiave</a:t>
            </a:r>
          </a:p>
          <a:p>
            <a:pPr algn="just"/>
            <a:r>
              <a:rPr lang="it-IT" dirty="0">
                <a:latin typeface="Jost" pitchFamily="2" charset="77"/>
                <a:ea typeface="Jost" pitchFamily="2" charset="77"/>
              </a:rPr>
              <a:t>Termini o frasi specifiche selezionate per attivare la visualizzazione degli annunci quando gli utenti effettuano una ricerca. La scelta delle keywords è fondamentale per raggiungere il pubblico target e ottenere risultati efficaci.</a:t>
            </a:r>
          </a:p>
        </p:txBody>
      </p:sp>
      <p:sp>
        <p:nvSpPr>
          <p:cNvPr id="5" name="Rettangolo 4">
            <a:extLst>
              <a:ext uri="{FF2B5EF4-FFF2-40B4-BE49-F238E27FC236}">
                <a16:creationId xmlns:a16="http://schemas.microsoft.com/office/drawing/2014/main" id="{48B01B0D-20C7-525B-9EAB-00754F3335AE}"/>
              </a:ext>
            </a:extLst>
          </p:cNvPr>
          <p:cNvSpPr/>
          <p:nvPr/>
        </p:nvSpPr>
        <p:spPr>
          <a:xfrm>
            <a:off x="3300320" y="4411362"/>
            <a:ext cx="5391663" cy="2185193"/>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Targeting</a:t>
            </a:r>
          </a:p>
          <a:p>
            <a:pPr algn="just"/>
            <a:r>
              <a:rPr lang="it-IT" dirty="0">
                <a:latin typeface="Jost" pitchFamily="2" charset="77"/>
                <a:ea typeface="Jost" pitchFamily="2" charset="77"/>
              </a:rPr>
              <a:t>Per raggiungere il pubblico desiderato è possibile selezionare parametri demografici come età, sesso e posizione geografica, nonché interessi, comportamenti di ricerca e altro ancora. Questo aiuta a mostrare gli annunci alle persone interessate ai prodotti o servizi pubblicizzati.</a:t>
            </a:r>
          </a:p>
        </p:txBody>
      </p:sp>
      <p:sp>
        <p:nvSpPr>
          <p:cNvPr id="3" name="Titolo 1">
            <a:extLst>
              <a:ext uri="{FF2B5EF4-FFF2-40B4-BE49-F238E27FC236}">
                <a16:creationId xmlns:a16="http://schemas.microsoft.com/office/drawing/2014/main" id="{EA9748FE-9321-9D9D-FE33-7FE068FBDEF6}"/>
              </a:ext>
            </a:extLst>
          </p:cNvPr>
          <p:cNvSpPr txBox="1">
            <a:spLocks/>
          </p:cNvSpPr>
          <p:nvPr/>
        </p:nvSpPr>
        <p:spPr>
          <a:xfrm>
            <a:off x="630195" y="1270438"/>
            <a:ext cx="10565027" cy="548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1000"/>
              </a:spcBef>
            </a:pPr>
            <a:r>
              <a:rPr lang="it-IT" sz="2400" b="1" dirty="0">
                <a:solidFill>
                  <a:schemeClr val="accent6">
                    <a:lumMod val="75000"/>
                  </a:schemeClr>
                </a:solidFill>
                <a:latin typeface="Jost" pitchFamily="2" charset="77"/>
                <a:ea typeface="Jost" pitchFamily="2" charset="77"/>
                <a:cs typeface="+mn-cs"/>
              </a:rPr>
              <a:t>Elementi di Google </a:t>
            </a:r>
            <a:r>
              <a:rPr lang="it-IT" sz="2400" b="1" dirty="0" err="1">
                <a:solidFill>
                  <a:schemeClr val="accent6">
                    <a:lumMod val="75000"/>
                  </a:schemeClr>
                </a:solidFill>
                <a:latin typeface="Jost" pitchFamily="2" charset="77"/>
                <a:ea typeface="Jost" pitchFamily="2" charset="77"/>
                <a:cs typeface="+mn-cs"/>
              </a:rPr>
              <a:t>Ads</a:t>
            </a:r>
            <a:endParaRPr lang="it-IT" sz="2400" b="1" dirty="0">
              <a:solidFill>
                <a:schemeClr val="accent6">
                  <a:lumMod val="75000"/>
                </a:schemeClr>
              </a:solidFill>
              <a:latin typeface="Jost" pitchFamily="2" charset="77"/>
              <a:ea typeface="Jost" pitchFamily="2" charset="77"/>
              <a:cs typeface="+mn-cs"/>
            </a:endParaRPr>
          </a:p>
        </p:txBody>
      </p:sp>
    </p:spTree>
    <p:extLst>
      <p:ext uri="{BB962C8B-B14F-4D97-AF65-F5344CB8AC3E}">
        <p14:creationId xmlns:p14="http://schemas.microsoft.com/office/powerpoint/2010/main" val="242102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3AC5256F-F95A-FE7B-99B6-338899D29107}"/>
              </a:ext>
            </a:extLst>
          </p:cNvPr>
          <p:cNvSpPr txBox="1">
            <a:spLocks/>
          </p:cNvSpPr>
          <p:nvPr/>
        </p:nvSpPr>
        <p:spPr>
          <a:xfrm>
            <a:off x="1524000" y="261445"/>
            <a:ext cx="9144000" cy="10089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it-IT" sz="2000" dirty="0">
              <a:latin typeface="Jost" pitchFamily="2" charset="77"/>
              <a:ea typeface="Jost" pitchFamily="2" charset="77"/>
            </a:endParaRPr>
          </a:p>
        </p:txBody>
      </p:sp>
      <p:sp>
        <p:nvSpPr>
          <p:cNvPr id="2" name="Titolo 1">
            <a:extLst>
              <a:ext uri="{FF2B5EF4-FFF2-40B4-BE49-F238E27FC236}">
                <a16:creationId xmlns:a16="http://schemas.microsoft.com/office/drawing/2014/main" id="{DD04EF36-05BA-18CC-FE83-9875278F6DF7}"/>
              </a:ext>
            </a:extLst>
          </p:cNvPr>
          <p:cNvSpPr>
            <a:spLocks noGrp="1"/>
          </p:cNvSpPr>
          <p:nvPr>
            <p:ph type="ctrTitle"/>
          </p:nvPr>
        </p:nvSpPr>
        <p:spPr>
          <a:xfrm>
            <a:off x="325821" y="359660"/>
            <a:ext cx="11340662" cy="495051"/>
          </a:xfrm>
        </p:spPr>
        <p:txBody>
          <a:bodyPr>
            <a:noAutofit/>
          </a:bodyPr>
          <a:lstStyle/>
          <a:p>
            <a:pPr>
              <a:spcBef>
                <a:spcPts val="1000"/>
              </a:spcBef>
            </a:pPr>
            <a:r>
              <a:rPr lang="it-IT" sz="2800" b="1" dirty="0">
                <a:latin typeface="Jost" pitchFamily="2" charset="77"/>
                <a:ea typeface="Jost" pitchFamily="2" charset="77"/>
                <a:cs typeface="+mn-cs"/>
              </a:rPr>
              <a:t> Il marketing nell'industria culturale e il tabù dell'advertising</a:t>
            </a:r>
          </a:p>
        </p:txBody>
      </p:sp>
      <p:sp>
        <p:nvSpPr>
          <p:cNvPr id="9" name="Rettangolo 8">
            <a:extLst>
              <a:ext uri="{FF2B5EF4-FFF2-40B4-BE49-F238E27FC236}">
                <a16:creationId xmlns:a16="http://schemas.microsoft.com/office/drawing/2014/main" id="{D34A7F88-2776-2031-1A3C-EBA9DD1B280C}"/>
              </a:ext>
            </a:extLst>
          </p:cNvPr>
          <p:cNvSpPr/>
          <p:nvPr/>
        </p:nvSpPr>
        <p:spPr>
          <a:xfrm>
            <a:off x="6228377" y="1900118"/>
            <a:ext cx="5391663" cy="2671881"/>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Estensioni dell'annuncio</a:t>
            </a:r>
          </a:p>
          <a:p>
            <a:pPr algn="just"/>
            <a:r>
              <a:rPr lang="it-IT" dirty="0">
                <a:latin typeface="Jost" pitchFamily="2" charset="77"/>
                <a:ea typeface="Jost" pitchFamily="2" charset="77"/>
              </a:rPr>
              <a:t>Le estensioni dell'annuncio consentono di arricchire gli annunci con ulteriori informazioni utili, come numeri di telefono, link alle pagine del sito web, recensioni, promozioni e altro ancora. Possono migliorare la visibilità e l'appeal degli annunci, aumentando la probabilità di ottenere clic e conversioni.</a:t>
            </a:r>
          </a:p>
        </p:txBody>
      </p:sp>
      <p:sp>
        <p:nvSpPr>
          <p:cNvPr id="12" name="Rettangolo 11">
            <a:extLst>
              <a:ext uri="{FF2B5EF4-FFF2-40B4-BE49-F238E27FC236}">
                <a16:creationId xmlns:a16="http://schemas.microsoft.com/office/drawing/2014/main" id="{EAE7A38C-06FC-9A13-E6F8-88774613EF23}"/>
              </a:ext>
            </a:extLst>
          </p:cNvPr>
          <p:cNvSpPr/>
          <p:nvPr/>
        </p:nvSpPr>
        <p:spPr>
          <a:xfrm>
            <a:off x="576080" y="1900119"/>
            <a:ext cx="5387545" cy="2671880"/>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Monitoraggio e analisi</a:t>
            </a:r>
          </a:p>
          <a:p>
            <a:pPr algn="just"/>
            <a:r>
              <a:rPr lang="it-IT" dirty="0">
                <a:latin typeface="Jost" pitchFamily="2" charset="77"/>
                <a:ea typeface="Jost" pitchFamily="2" charset="77"/>
              </a:rPr>
              <a:t>È possibile monitorare il numero di clic, le impressioni, la percentuale di conversione, il costo per clic e altri dati pertinenti per valutare l'efficacia delle campagne e apportare eventuali ottimizzazioni.</a:t>
            </a:r>
          </a:p>
        </p:txBody>
      </p:sp>
      <p:sp>
        <p:nvSpPr>
          <p:cNvPr id="3" name="Rettangolo 2">
            <a:extLst>
              <a:ext uri="{FF2B5EF4-FFF2-40B4-BE49-F238E27FC236}">
                <a16:creationId xmlns:a16="http://schemas.microsoft.com/office/drawing/2014/main" id="{4BA5ADD2-189F-50BE-307D-5C2C299F75CB}"/>
              </a:ext>
            </a:extLst>
          </p:cNvPr>
          <p:cNvSpPr/>
          <p:nvPr/>
        </p:nvSpPr>
        <p:spPr>
          <a:xfrm>
            <a:off x="576080" y="5053913"/>
            <a:ext cx="11043960" cy="1161533"/>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dirty="0">
                <a:latin typeface="Jost" pitchFamily="2" charset="77"/>
                <a:ea typeface="Jost" pitchFamily="2" charset="77"/>
              </a:rPr>
              <a:t>Questi sono solo alcuni degli elementi principali di Google </a:t>
            </a:r>
            <a:r>
              <a:rPr lang="it-IT" dirty="0" err="1">
                <a:latin typeface="Jost" pitchFamily="2" charset="77"/>
                <a:ea typeface="Jost" pitchFamily="2" charset="77"/>
              </a:rPr>
              <a:t>Ads</a:t>
            </a:r>
            <a:r>
              <a:rPr lang="it-IT" dirty="0">
                <a:latin typeface="Jost" pitchFamily="2" charset="77"/>
                <a:ea typeface="Jost" pitchFamily="2" charset="77"/>
              </a:rPr>
              <a:t>. La piattaforma offre molte altre funzionalità e opzioni avanzate per creare e gestire campagne pubblicitarie efficaci su Google.</a:t>
            </a:r>
          </a:p>
        </p:txBody>
      </p:sp>
      <p:sp>
        <p:nvSpPr>
          <p:cNvPr id="5" name="Titolo 1">
            <a:extLst>
              <a:ext uri="{FF2B5EF4-FFF2-40B4-BE49-F238E27FC236}">
                <a16:creationId xmlns:a16="http://schemas.microsoft.com/office/drawing/2014/main" id="{81F30745-2F87-9BA2-38B4-4DED025700EF}"/>
              </a:ext>
            </a:extLst>
          </p:cNvPr>
          <p:cNvSpPr txBox="1">
            <a:spLocks/>
          </p:cNvSpPr>
          <p:nvPr/>
        </p:nvSpPr>
        <p:spPr>
          <a:xfrm>
            <a:off x="681111" y="1036714"/>
            <a:ext cx="10565027" cy="548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1000"/>
              </a:spcBef>
            </a:pPr>
            <a:r>
              <a:rPr lang="it-IT" sz="2400" b="1" dirty="0">
                <a:solidFill>
                  <a:schemeClr val="accent6">
                    <a:lumMod val="75000"/>
                  </a:schemeClr>
                </a:solidFill>
                <a:latin typeface="Jost" pitchFamily="2" charset="77"/>
                <a:ea typeface="Jost" pitchFamily="2" charset="77"/>
                <a:cs typeface="+mn-cs"/>
              </a:rPr>
              <a:t>Elementi di Google </a:t>
            </a:r>
            <a:r>
              <a:rPr lang="it-IT" sz="2400" b="1" dirty="0" err="1">
                <a:solidFill>
                  <a:schemeClr val="accent6">
                    <a:lumMod val="75000"/>
                  </a:schemeClr>
                </a:solidFill>
                <a:latin typeface="Jost" pitchFamily="2" charset="77"/>
                <a:ea typeface="Jost" pitchFamily="2" charset="77"/>
                <a:cs typeface="+mn-cs"/>
              </a:rPr>
              <a:t>Ads</a:t>
            </a:r>
            <a:endParaRPr lang="it-IT" sz="2400" b="1" dirty="0">
              <a:solidFill>
                <a:schemeClr val="accent6">
                  <a:lumMod val="75000"/>
                </a:schemeClr>
              </a:solidFill>
              <a:latin typeface="Jost" pitchFamily="2" charset="77"/>
              <a:ea typeface="Jost" pitchFamily="2" charset="77"/>
              <a:cs typeface="+mn-cs"/>
            </a:endParaRPr>
          </a:p>
        </p:txBody>
      </p:sp>
    </p:spTree>
    <p:extLst>
      <p:ext uri="{BB962C8B-B14F-4D97-AF65-F5344CB8AC3E}">
        <p14:creationId xmlns:p14="http://schemas.microsoft.com/office/powerpoint/2010/main" val="2938100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3AC5256F-F95A-FE7B-99B6-338899D29107}"/>
              </a:ext>
            </a:extLst>
          </p:cNvPr>
          <p:cNvSpPr txBox="1">
            <a:spLocks/>
          </p:cNvSpPr>
          <p:nvPr/>
        </p:nvSpPr>
        <p:spPr>
          <a:xfrm>
            <a:off x="1524000" y="261445"/>
            <a:ext cx="9144000" cy="10089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it-IT" sz="2000" dirty="0">
              <a:latin typeface="Jost" pitchFamily="2" charset="77"/>
              <a:ea typeface="Jost" pitchFamily="2" charset="77"/>
            </a:endParaRPr>
          </a:p>
        </p:txBody>
      </p:sp>
      <p:sp>
        <p:nvSpPr>
          <p:cNvPr id="2" name="Titolo 1">
            <a:extLst>
              <a:ext uri="{FF2B5EF4-FFF2-40B4-BE49-F238E27FC236}">
                <a16:creationId xmlns:a16="http://schemas.microsoft.com/office/drawing/2014/main" id="{DD04EF36-05BA-18CC-FE83-9875278F6DF7}"/>
              </a:ext>
            </a:extLst>
          </p:cNvPr>
          <p:cNvSpPr>
            <a:spLocks noGrp="1"/>
          </p:cNvSpPr>
          <p:nvPr>
            <p:ph type="ctrTitle"/>
          </p:nvPr>
        </p:nvSpPr>
        <p:spPr>
          <a:xfrm>
            <a:off x="325821" y="359660"/>
            <a:ext cx="11340662" cy="495051"/>
          </a:xfrm>
        </p:spPr>
        <p:txBody>
          <a:bodyPr>
            <a:noAutofit/>
          </a:bodyPr>
          <a:lstStyle/>
          <a:p>
            <a:pPr>
              <a:spcBef>
                <a:spcPts val="1000"/>
              </a:spcBef>
            </a:pPr>
            <a:r>
              <a:rPr lang="it-IT" sz="2800" b="1" dirty="0">
                <a:latin typeface="Jost" pitchFamily="2" charset="77"/>
                <a:ea typeface="Jost" pitchFamily="2" charset="77"/>
                <a:cs typeface="+mn-cs"/>
              </a:rPr>
              <a:t> Il marketing nell'industria culturale e il tabù dell'advertising</a:t>
            </a:r>
          </a:p>
        </p:txBody>
      </p:sp>
      <p:sp>
        <p:nvSpPr>
          <p:cNvPr id="3" name="Titolo 1">
            <a:extLst>
              <a:ext uri="{FF2B5EF4-FFF2-40B4-BE49-F238E27FC236}">
                <a16:creationId xmlns:a16="http://schemas.microsoft.com/office/drawing/2014/main" id="{40C6AF2F-CB29-E9E3-E0D8-75F13892CD11}"/>
              </a:ext>
            </a:extLst>
          </p:cNvPr>
          <p:cNvSpPr txBox="1">
            <a:spLocks/>
          </p:cNvSpPr>
          <p:nvPr/>
        </p:nvSpPr>
        <p:spPr>
          <a:xfrm>
            <a:off x="325821" y="1599183"/>
            <a:ext cx="11759087" cy="548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it-IT" sz="1800" dirty="0">
                <a:latin typeface="Jost" pitchFamily="2" charset="77"/>
                <a:ea typeface="Jost" pitchFamily="2" charset="77"/>
                <a:cs typeface="+mn-cs"/>
              </a:rPr>
              <a:t>Meta Business è la piattaforma di Facebook che permette di gestire le campagne pubblicitarie integrate con Instagram</a:t>
            </a:r>
          </a:p>
        </p:txBody>
      </p:sp>
      <p:sp>
        <p:nvSpPr>
          <p:cNvPr id="9" name="Rettangolo 8">
            <a:extLst>
              <a:ext uri="{FF2B5EF4-FFF2-40B4-BE49-F238E27FC236}">
                <a16:creationId xmlns:a16="http://schemas.microsoft.com/office/drawing/2014/main" id="{D34A7F88-2776-2031-1A3C-EBA9DD1B280C}"/>
              </a:ext>
            </a:extLst>
          </p:cNvPr>
          <p:cNvSpPr/>
          <p:nvPr/>
        </p:nvSpPr>
        <p:spPr>
          <a:xfrm>
            <a:off x="6478636" y="2270980"/>
            <a:ext cx="5391663" cy="1981054"/>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Gestore Inserzioni</a:t>
            </a:r>
          </a:p>
          <a:p>
            <a:pPr algn="just"/>
            <a:r>
              <a:rPr lang="it-IT" dirty="0">
                <a:latin typeface="Jost" pitchFamily="2" charset="77"/>
                <a:ea typeface="Jost" pitchFamily="2" charset="77"/>
              </a:rPr>
              <a:t>È lo strumento principale per impostare le campagne pubblicitarie, selezionare il pubblico di destinazione, definire budget e programmi, creare gli annunci, monitorare le prestazioni e apportare ottimizzazioni.</a:t>
            </a:r>
          </a:p>
        </p:txBody>
      </p:sp>
      <p:sp>
        <p:nvSpPr>
          <p:cNvPr id="12" name="Rettangolo 11">
            <a:extLst>
              <a:ext uri="{FF2B5EF4-FFF2-40B4-BE49-F238E27FC236}">
                <a16:creationId xmlns:a16="http://schemas.microsoft.com/office/drawing/2014/main" id="{EAE7A38C-06FC-9A13-E6F8-88774613EF23}"/>
              </a:ext>
            </a:extLst>
          </p:cNvPr>
          <p:cNvSpPr/>
          <p:nvPr/>
        </p:nvSpPr>
        <p:spPr>
          <a:xfrm>
            <a:off x="325821" y="2270980"/>
            <a:ext cx="5387545" cy="1981054"/>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Pagina Facebook</a:t>
            </a:r>
          </a:p>
          <a:p>
            <a:pPr algn="just"/>
            <a:r>
              <a:rPr lang="it-IT" dirty="0">
                <a:latin typeface="Jost" pitchFamily="2" charset="77"/>
                <a:ea typeface="Jost" pitchFamily="2" charset="77"/>
              </a:rPr>
              <a:t>È necessario avere una Pagina Facebook per creare e gestire le inserzioni pubblicitarie. La Pagina rappresenta l’attività e consente di interagire con il pubblico, condividere contenuti e promuovere i prodotti, eventi o servizi.</a:t>
            </a:r>
          </a:p>
        </p:txBody>
      </p:sp>
      <p:sp>
        <p:nvSpPr>
          <p:cNvPr id="5" name="Rettangolo 4">
            <a:extLst>
              <a:ext uri="{FF2B5EF4-FFF2-40B4-BE49-F238E27FC236}">
                <a16:creationId xmlns:a16="http://schemas.microsoft.com/office/drawing/2014/main" id="{48B01B0D-20C7-525B-9EAB-00754F3335AE}"/>
              </a:ext>
            </a:extLst>
          </p:cNvPr>
          <p:cNvSpPr/>
          <p:nvPr/>
        </p:nvSpPr>
        <p:spPr>
          <a:xfrm>
            <a:off x="3300320" y="4412003"/>
            <a:ext cx="5391663" cy="2185193"/>
          </a:xfrm>
          <a:prstGeom prst="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algn="just"/>
            <a:r>
              <a:rPr lang="it-IT" b="1" dirty="0">
                <a:latin typeface="Jost" pitchFamily="2" charset="77"/>
                <a:ea typeface="Jost" pitchFamily="2" charset="77"/>
              </a:rPr>
              <a:t>Pubblico di destinazione</a:t>
            </a:r>
          </a:p>
          <a:p>
            <a:pPr algn="just"/>
            <a:r>
              <a:rPr lang="it-IT" dirty="0">
                <a:latin typeface="Jost" pitchFamily="2" charset="77"/>
                <a:ea typeface="Jost" pitchFamily="2" charset="77"/>
              </a:rPr>
              <a:t>Facebook offre molte opzioni di targeting per raggiungere il pubblico desiderato. È possibile selezionare parametri demografici, interessi, comportamenti, posizione geografica e altro ancora per raggiungere le persone più inclini ad essere interessate ai contenuti offerti.</a:t>
            </a:r>
          </a:p>
        </p:txBody>
      </p:sp>
      <p:sp>
        <p:nvSpPr>
          <p:cNvPr id="6" name="Titolo 1">
            <a:extLst>
              <a:ext uri="{FF2B5EF4-FFF2-40B4-BE49-F238E27FC236}">
                <a16:creationId xmlns:a16="http://schemas.microsoft.com/office/drawing/2014/main" id="{7051F90B-3FED-7533-AAE6-8277D56B561F}"/>
              </a:ext>
            </a:extLst>
          </p:cNvPr>
          <p:cNvSpPr txBox="1">
            <a:spLocks/>
          </p:cNvSpPr>
          <p:nvPr/>
        </p:nvSpPr>
        <p:spPr>
          <a:xfrm>
            <a:off x="681111" y="1036714"/>
            <a:ext cx="10565027" cy="548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1000"/>
              </a:spcBef>
            </a:pPr>
            <a:r>
              <a:rPr lang="it-IT" sz="2400" b="1" dirty="0">
                <a:solidFill>
                  <a:schemeClr val="accent6">
                    <a:lumMod val="75000"/>
                  </a:schemeClr>
                </a:solidFill>
                <a:latin typeface="Jost" pitchFamily="2" charset="77"/>
                <a:ea typeface="Jost" pitchFamily="2" charset="77"/>
                <a:cs typeface="+mn-cs"/>
              </a:rPr>
              <a:t>Elementi di Meta Business, l’advertising di Facebook</a:t>
            </a:r>
          </a:p>
        </p:txBody>
      </p:sp>
    </p:spTree>
    <p:extLst>
      <p:ext uri="{BB962C8B-B14F-4D97-AF65-F5344CB8AC3E}">
        <p14:creationId xmlns:p14="http://schemas.microsoft.com/office/powerpoint/2010/main" val="221706364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6840</TotalTime>
  <Words>1213</Words>
  <Application>Microsoft Macintosh PowerPoint</Application>
  <PresentationFormat>Widescreen</PresentationFormat>
  <Paragraphs>70</Paragraphs>
  <Slides>10</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10</vt:i4>
      </vt:variant>
    </vt:vector>
  </HeadingPairs>
  <TitlesOfParts>
    <vt:vector size="15" baseType="lpstr">
      <vt:lpstr>Arial</vt:lpstr>
      <vt:lpstr>Calibri</vt:lpstr>
      <vt:lpstr>Calibri Light</vt:lpstr>
      <vt:lpstr>Jost</vt:lpstr>
      <vt:lpstr>Tema di Office</vt:lpstr>
      <vt:lpstr> Il marketing nell'industria culturale e il tabù dell'advertising</vt:lpstr>
      <vt:lpstr> Il marketing nell'industria culturale e il tabù dell'advertising</vt:lpstr>
      <vt:lpstr> Il marketing nell'industria culturale e il tabù dell'advertising</vt:lpstr>
      <vt:lpstr> Il marketing nell'industria culturale e il tabù dell'advertising</vt:lpstr>
      <vt:lpstr> Il marketing nell'industria culturale e il tabù dell'advertising</vt:lpstr>
      <vt:lpstr> Il marketing nell'industria culturale e il tabù dell'advertising</vt:lpstr>
      <vt:lpstr> Il marketing nell'industria culturale e il tabù dell'advertising</vt:lpstr>
      <vt:lpstr> Il marketing nell'industria culturale e il tabù dell'advertising</vt:lpstr>
      <vt:lpstr> Il marketing nell'industria culturale e il tabù dell'advertising</vt:lpstr>
      <vt:lpstr> Il marketing nell'industria culturale e il tabù dell'advertising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Introduzione al branding nell'industria culturale </dc:title>
  <dc:creator>Luigi Apollonio</dc:creator>
  <cp:lastModifiedBy>Luigi Apollonio</cp:lastModifiedBy>
  <cp:revision>17</cp:revision>
  <dcterms:created xsi:type="dcterms:W3CDTF">2023-06-19T09:02:33Z</dcterms:created>
  <dcterms:modified xsi:type="dcterms:W3CDTF">2023-07-10T08:08:10Z</dcterms:modified>
</cp:coreProperties>
</file>