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76" r:id="rId4"/>
    <p:sldId id="259" r:id="rId5"/>
    <p:sldId id="265" r:id="rId6"/>
    <p:sldId id="278" r:id="rId7"/>
    <p:sldId id="277" r:id="rId8"/>
    <p:sldId id="266" r:id="rId9"/>
    <p:sldId id="279" r:id="rId10"/>
    <p:sldId id="280" r:id="rId11"/>
    <p:sldId id="281" r:id="rId12"/>
    <p:sldId id="282" r:id="rId13"/>
    <p:sldId id="283" r:id="rId14"/>
    <p:sldId id="284" r:id="rId1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7D0C93-1E86-AB42-ADD0-92B63E636D25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64303F-9231-9843-9337-0FD8BD5EEAD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0358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64303F-9231-9843-9337-0FD8BD5EEAD3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54021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076861-D9B5-3021-4DCA-87B87CD821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1DB43F0-E6DB-D97B-C2D1-03E7CD4E78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ABE3471-ED15-5134-E2F3-F5190AEB0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2CCB150-09FF-B293-1B67-26DFCE4FD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B19F6A1-AA5D-6572-2D60-8BB04EE49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559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D17AE2-DD91-DB7E-054E-F16015D8A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29361CD-9751-3086-75B0-7DE0A7C1C7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3384814-F3A8-9A15-2FD7-F77442348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1EA55E7-BB04-561C-0333-FCB2A2922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694607B-6538-66A6-5AA1-EFDF77FA5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7481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4F258D2C-C8CE-9E51-C98F-CBECFD9E0A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7B2F6C5-85BB-D1BD-C7C9-0282572E79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3902426-6E3C-745F-4AA5-BD3D346F3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A4293A8-DEA6-D31C-D2E7-105203DE5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DD423EA-9BF8-B98A-AF2A-74041891F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0529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1D19A2-4CE3-9ECF-DCC6-B93753D30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C271F62-096F-F304-8F53-B60FABDB5F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B610BBB-9E3E-508C-4DCF-AB400242A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D5F1884-04E8-D6E6-DD5D-B02901485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C6CA44D-3EE8-5A1A-CEAE-E0DD90B37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8409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AC0314-E0D5-99AE-CE25-D357535D0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00696B0-678E-0EF1-7C75-D5E371AE3F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D0998DA-7A88-EE62-AB1F-62E0F5B05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8A027A4-ECBB-99BA-F07D-A5A5B9368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85183DA-E0D3-C64B-0D1F-A1FE7D058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6570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DB394C-1B25-7EC2-321B-98EDCCA75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AFC5187-765E-B212-07EA-48D6E8DFFB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825A877-7CC6-40B9-86FD-75BCE0D6DB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CAE3883-FC2F-447A-B20F-119642482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1B6DF48-D872-3E3A-B2B3-F1F5E7E4B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0C486F2-31BF-751F-C9A3-78773340B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616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834BA07-1A0B-E20A-5E4D-226DFA2A9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B314A32-BF5E-76CD-0F77-009BAE51DE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3EEBF56-1253-03E1-B6CE-A2EF80E865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A265272-C0E5-593B-FAF8-83A451B4AE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FD1C567D-0B5E-E18E-458E-EE19CE2AD3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718A8E7-E6FF-2289-E15C-3027D0BD0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E01B590-AE90-5256-573B-2B2E680D4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79C12C84-92B0-C6A4-9E4F-9447A99B3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1852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9426E7-A642-6A6A-A048-11C9E5D93B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2713CC16-365C-E325-8219-15DD9F044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2E3369F-D920-8EF3-D430-F0C023CD9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0B8D6FC-1723-12E0-0B14-8FB4B7BE1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659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D41D0BAF-6E37-6C95-5075-66057ADC4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47EF301-487E-714C-B80F-75FC50392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0C5ABB5-C6DF-D277-3D85-7D2C0B243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9707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AABD124-DF08-9158-1A8B-92D3206D1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AC6E060-A4E1-6392-9CFA-D2BE9F9684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860A232-4560-122B-8FCC-CC94C25765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81836E4-4F7E-B324-F951-42CC8910D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AB5055C-E991-C251-C511-8CDCB3443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7B2AC7C-59D2-D2F4-21E9-D25188DA8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7615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D7F1523-5302-C65E-3487-C53482908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FD7B2BE-5A9F-668F-CB0A-E84FB7AA56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0B2EA66-8186-F25F-51F9-89237BB508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0176B10-AA95-B6AB-CDC5-A4E426C21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C0B6DC3-1938-4789-B4F6-0A66BF505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FC3E0F9-EC81-8375-B689-4B374B7CB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5882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4C00019-7B06-0B07-0B70-592DB77BE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E90EFDF-5950-5CB2-D9A5-3092BACB08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7C9F7A9-505A-91E6-B829-C70E64E442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1A031D0-8E44-C9C4-5EE3-CC853B69A9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6823161-233E-1EA7-175E-DE64E06221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71756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48D2A1-0F3F-470B-912A-B34D5B56D8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65" y="1566041"/>
            <a:ext cx="11855669" cy="1513490"/>
          </a:xfrm>
        </p:spPr>
        <p:txBody>
          <a:bodyPr>
            <a:noAutofit/>
          </a:bodyPr>
          <a:lstStyle/>
          <a:p>
            <a:r>
              <a:rPr lang="it-IT" sz="4800" dirty="0">
                <a:latin typeface="Jost" pitchFamily="2" charset="77"/>
                <a:ea typeface="Jost" pitchFamily="2" charset="77"/>
              </a:rPr>
              <a:t>Strumenti di marketing digitale per l’acquisizione e la fidelizzazione degli utenti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7367105-E258-6AB0-2AAF-7355A07FAD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044966"/>
            <a:ext cx="9144000" cy="451946"/>
          </a:xfrm>
        </p:spPr>
        <p:txBody>
          <a:bodyPr/>
          <a:lstStyle/>
          <a:p>
            <a:r>
              <a:rPr lang="it-IT" dirty="0">
                <a:latin typeface="Jost" pitchFamily="2" charset="77"/>
                <a:ea typeface="Jost" pitchFamily="2" charset="77"/>
              </a:rPr>
              <a:t>Luigi Apollonio</a:t>
            </a:r>
          </a:p>
        </p:txBody>
      </p:sp>
    </p:spTree>
    <p:extLst>
      <p:ext uri="{BB962C8B-B14F-4D97-AF65-F5344CB8AC3E}">
        <p14:creationId xmlns:p14="http://schemas.microsoft.com/office/powerpoint/2010/main" val="30860558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3AC5256F-F95A-FE7B-99B6-338899D29107}"/>
              </a:ext>
            </a:extLst>
          </p:cNvPr>
          <p:cNvSpPr txBox="1">
            <a:spLocks/>
          </p:cNvSpPr>
          <p:nvPr/>
        </p:nvSpPr>
        <p:spPr>
          <a:xfrm>
            <a:off x="1524000" y="261445"/>
            <a:ext cx="9144000" cy="10089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it-IT" sz="2000" dirty="0">
              <a:latin typeface="Jost" pitchFamily="2" charset="77"/>
              <a:ea typeface="Jost" pitchFamily="2" charset="77"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43CF44AE-9613-C394-0678-A79948762518}"/>
              </a:ext>
            </a:extLst>
          </p:cNvPr>
          <p:cNvSpPr/>
          <p:nvPr/>
        </p:nvSpPr>
        <p:spPr>
          <a:xfrm>
            <a:off x="2906110" y="2974428"/>
            <a:ext cx="6379780" cy="2105505"/>
          </a:xfrm>
          <a:prstGeom prst="rect">
            <a:avLst/>
          </a:prstGeom>
          <a:ln w="254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latin typeface="Jost" pitchFamily="2" charset="77"/>
                <a:ea typeface="Jost" pitchFamily="2" charset="77"/>
              </a:rPr>
              <a:t>Una serie di benvenuto per i nuovi iscritti alla newsletter.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latin typeface="Jost" pitchFamily="2" charset="77"/>
                <a:ea typeface="Jost" pitchFamily="2" charset="77"/>
              </a:rPr>
              <a:t>Una sequenza di follow-up per gli utenti che hanno scaricato un contenuto o effettuato un acquisto.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latin typeface="Jost" pitchFamily="2" charset="77"/>
                <a:ea typeface="Jost" pitchFamily="2" charset="77"/>
              </a:rPr>
              <a:t>Messaggi di compleanno o anniversario per gli utenti.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latin typeface="Jost" pitchFamily="2" charset="77"/>
                <a:ea typeface="Jost" pitchFamily="2" charset="77"/>
              </a:rPr>
              <a:t>Email di </a:t>
            </a:r>
            <a:r>
              <a:rPr lang="it-IT" dirty="0" err="1">
                <a:latin typeface="Jost" pitchFamily="2" charset="77"/>
                <a:ea typeface="Jost" pitchFamily="2" charset="77"/>
              </a:rPr>
              <a:t>remarketing</a:t>
            </a:r>
            <a:r>
              <a:rPr lang="it-IT" dirty="0">
                <a:latin typeface="Jost" pitchFamily="2" charset="77"/>
                <a:ea typeface="Jost" pitchFamily="2" charset="77"/>
              </a:rPr>
              <a:t> per gli utenti che hanno interrotto il loro percorso di acquisto o di registrazione.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D04EF36-05BA-18CC-FE83-9875278F6D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821" y="359660"/>
            <a:ext cx="11340662" cy="495051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</a:pPr>
            <a:r>
              <a:rPr lang="it-IT" sz="2800" b="1" dirty="0">
                <a:latin typeface="Jost" pitchFamily="2" charset="77"/>
                <a:ea typeface="Jost" pitchFamily="2" charset="77"/>
                <a:cs typeface="+mn-cs"/>
              </a:rPr>
              <a:t>Email marketing e email </a:t>
            </a:r>
            <a:r>
              <a:rPr lang="it-IT" sz="2800" b="1" dirty="0" err="1">
                <a:latin typeface="Jost" pitchFamily="2" charset="77"/>
                <a:ea typeface="Jost" pitchFamily="2" charset="77"/>
                <a:cs typeface="+mn-cs"/>
              </a:rPr>
              <a:t>automation</a:t>
            </a:r>
            <a:endParaRPr lang="it-IT" sz="2800" b="1" dirty="0">
              <a:latin typeface="Jost" pitchFamily="2" charset="77"/>
              <a:ea typeface="Jost" pitchFamily="2" charset="77"/>
              <a:cs typeface="+mn-cs"/>
            </a:endParaRP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40C6AF2F-CB29-E9E3-E0D8-75F13892CD11}"/>
              </a:ext>
            </a:extLst>
          </p:cNvPr>
          <p:cNvSpPr txBox="1">
            <a:spLocks/>
          </p:cNvSpPr>
          <p:nvPr/>
        </p:nvSpPr>
        <p:spPr>
          <a:xfrm>
            <a:off x="914186" y="1229505"/>
            <a:ext cx="7896181" cy="548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1000"/>
              </a:spcBef>
            </a:pPr>
            <a:r>
              <a:rPr lang="it-IT" sz="2400" b="1" dirty="0">
                <a:solidFill>
                  <a:schemeClr val="accent6">
                    <a:lumMod val="75000"/>
                  </a:schemeClr>
                </a:solidFill>
                <a:latin typeface="Jost" pitchFamily="2" charset="77"/>
                <a:ea typeface="Jost" pitchFamily="2" charset="77"/>
                <a:cs typeface="+mn-cs"/>
              </a:rPr>
              <a:t>Come utilizzare l’email </a:t>
            </a:r>
            <a:r>
              <a:rPr lang="it-IT" sz="2400" b="1" dirty="0" err="1">
                <a:solidFill>
                  <a:schemeClr val="accent6">
                    <a:lumMod val="75000"/>
                  </a:schemeClr>
                </a:solidFill>
                <a:latin typeface="Jost" pitchFamily="2" charset="77"/>
                <a:ea typeface="Jost" pitchFamily="2" charset="77"/>
                <a:cs typeface="+mn-cs"/>
              </a:rPr>
              <a:t>automation</a:t>
            </a:r>
            <a:r>
              <a:rPr lang="it-IT" sz="2400" b="1" dirty="0">
                <a:solidFill>
                  <a:schemeClr val="accent6">
                    <a:lumMod val="75000"/>
                  </a:schemeClr>
                </a:solidFill>
                <a:latin typeface="Jost" pitchFamily="2" charset="77"/>
                <a:ea typeface="Jost" pitchFamily="2" charset="77"/>
                <a:cs typeface="+mn-cs"/>
              </a:rPr>
              <a:t>, alcuni esempi</a:t>
            </a:r>
          </a:p>
        </p:txBody>
      </p:sp>
    </p:spTree>
    <p:extLst>
      <p:ext uri="{BB962C8B-B14F-4D97-AF65-F5344CB8AC3E}">
        <p14:creationId xmlns:p14="http://schemas.microsoft.com/office/powerpoint/2010/main" val="38204394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3AC5256F-F95A-FE7B-99B6-338899D29107}"/>
              </a:ext>
            </a:extLst>
          </p:cNvPr>
          <p:cNvSpPr txBox="1">
            <a:spLocks/>
          </p:cNvSpPr>
          <p:nvPr/>
        </p:nvSpPr>
        <p:spPr>
          <a:xfrm>
            <a:off x="1524000" y="261445"/>
            <a:ext cx="9144000" cy="10089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it-IT" sz="2000" dirty="0">
              <a:latin typeface="Jost" pitchFamily="2" charset="77"/>
              <a:ea typeface="Jost" pitchFamily="2" charset="77"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43CF44AE-9613-C394-0678-A79948762518}"/>
              </a:ext>
            </a:extLst>
          </p:cNvPr>
          <p:cNvSpPr/>
          <p:nvPr/>
        </p:nvSpPr>
        <p:spPr>
          <a:xfrm>
            <a:off x="2906110" y="2974428"/>
            <a:ext cx="6379780" cy="2105505"/>
          </a:xfrm>
          <a:prstGeom prst="rect">
            <a:avLst/>
          </a:prstGeom>
          <a:ln w="254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Per utilizzare lo strumento in modo efficace, è importante creare contenuti di valore, gestire correttamente le liste di contatti, monitorare le metriche di performance delle campagne e </a:t>
            </a:r>
            <a:r>
              <a:rPr lang="it-IT" b="1" dirty="0">
                <a:latin typeface="Jost" pitchFamily="2" charset="77"/>
                <a:ea typeface="Jost" pitchFamily="2" charset="77"/>
              </a:rPr>
              <a:t>rispettare le normative sulla privacy </a:t>
            </a:r>
            <a:r>
              <a:rPr lang="it-IT" dirty="0">
                <a:latin typeface="Jost" pitchFamily="2" charset="77"/>
                <a:ea typeface="Jost" pitchFamily="2" charset="77"/>
              </a:rPr>
              <a:t>e il consenso degli utenti per l'invio delle email.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D04EF36-05BA-18CC-FE83-9875278F6D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821" y="359660"/>
            <a:ext cx="11340662" cy="495051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</a:pPr>
            <a:r>
              <a:rPr lang="it-IT" sz="2800" b="1" dirty="0">
                <a:latin typeface="Jost" pitchFamily="2" charset="77"/>
                <a:ea typeface="Jost" pitchFamily="2" charset="77"/>
                <a:cs typeface="+mn-cs"/>
              </a:rPr>
              <a:t>Email marketing e email </a:t>
            </a:r>
            <a:r>
              <a:rPr lang="it-IT" sz="2800" b="1" dirty="0" err="1">
                <a:latin typeface="Jost" pitchFamily="2" charset="77"/>
                <a:ea typeface="Jost" pitchFamily="2" charset="77"/>
                <a:cs typeface="+mn-cs"/>
              </a:rPr>
              <a:t>automation</a:t>
            </a:r>
            <a:endParaRPr lang="it-IT" sz="2800" b="1" dirty="0">
              <a:latin typeface="Jost" pitchFamily="2" charset="77"/>
              <a:ea typeface="Jost" pitchFamily="2" charset="77"/>
              <a:cs typeface="+mn-cs"/>
            </a:endParaRP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40C6AF2F-CB29-E9E3-E0D8-75F13892CD11}"/>
              </a:ext>
            </a:extLst>
          </p:cNvPr>
          <p:cNvSpPr txBox="1">
            <a:spLocks/>
          </p:cNvSpPr>
          <p:nvPr/>
        </p:nvSpPr>
        <p:spPr>
          <a:xfrm>
            <a:off x="914186" y="1229505"/>
            <a:ext cx="7896181" cy="548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1000"/>
              </a:spcBef>
            </a:pPr>
            <a:r>
              <a:rPr lang="it-IT" sz="2400" b="1" dirty="0">
                <a:solidFill>
                  <a:schemeClr val="accent6">
                    <a:lumMod val="75000"/>
                  </a:schemeClr>
                </a:solidFill>
                <a:latin typeface="Jost" pitchFamily="2" charset="77"/>
                <a:ea typeface="Jost" pitchFamily="2" charset="77"/>
                <a:cs typeface="+mn-cs"/>
              </a:rPr>
              <a:t>Alcune avvertenze</a:t>
            </a:r>
          </a:p>
        </p:txBody>
      </p:sp>
    </p:spTree>
    <p:extLst>
      <p:ext uri="{BB962C8B-B14F-4D97-AF65-F5344CB8AC3E}">
        <p14:creationId xmlns:p14="http://schemas.microsoft.com/office/powerpoint/2010/main" val="2431229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3AC5256F-F95A-FE7B-99B6-338899D29107}"/>
              </a:ext>
            </a:extLst>
          </p:cNvPr>
          <p:cNvSpPr txBox="1">
            <a:spLocks/>
          </p:cNvSpPr>
          <p:nvPr/>
        </p:nvSpPr>
        <p:spPr>
          <a:xfrm>
            <a:off x="1524000" y="261445"/>
            <a:ext cx="9144000" cy="10089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it-IT" sz="2000" dirty="0">
              <a:latin typeface="Jost" pitchFamily="2" charset="77"/>
              <a:ea typeface="Jost" pitchFamily="2" charset="77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D04EF36-05BA-18CC-FE83-9875278F6D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821" y="359660"/>
            <a:ext cx="11340662" cy="495051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</a:pPr>
            <a:r>
              <a:rPr lang="it-IT" sz="2800" b="1" dirty="0">
                <a:latin typeface="Jost" pitchFamily="2" charset="77"/>
                <a:ea typeface="Jost" pitchFamily="2" charset="77"/>
                <a:cs typeface="+mn-cs"/>
              </a:rPr>
              <a:t>La creazione di una community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40C6AF2F-CB29-E9E3-E0D8-75F13892CD11}"/>
              </a:ext>
            </a:extLst>
          </p:cNvPr>
          <p:cNvSpPr txBox="1">
            <a:spLocks/>
          </p:cNvSpPr>
          <p:nvPr/>
        </p:nvSpPr>
        <p:spPr>
          <a:xfrm>
            <a:off x="630195" y="1229505"/>
            <a:ext cx="10565027" cy="548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1000"/>
              </a:spcBef>
            </a:pPr>
            <a:r>
              <a:rPr lang="it-IT" sz="2400" b="1" dirty="0">
                <a:solidFill>
                  <a:schemeClr val="accent6">
                    <a:lumMod val="75000"/>
                  </a:schemeClr>
                </a:solidFill>
                <a:latin typeface="Jost" pitchFamily="2" charset="77"/>
                <a:ea typeface="Jost" pitchFamily="2" charset="77"/>
                <a:cs typeface="+mn-cs"/>
              </a:rPr>
              <a:t>I vantaggi di avere una community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D34A7F88-2776-2031-1A3C-EBA9DD1B280C}"/>
              </a:ext>
            </a:extLst>
          </p:cNvPr>
          <p:cNvSpPr/>
          <p:nvPr/>
        </p:nvSpPr>
        <p:spPr>
          <a:xfrm>
            <a:off x="6783436" y="2877410"/>
            <a:ext cx="4510640" cy="1981054"/>
          </a:xfrm>
          <a:prstGeom prst="rect">
            <a:avLst/>
          </a:prstGeom>
          <a:ln w="254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Una community solida può favorire l'engagement, creare un senso di appartenenza e incoraggiare l'interazione tra i membri, contribuendo alla crescita e al successo dell'organizzazione.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EAE7A38C-06FC-9A13-E6F8-88774613EF23}"/>
              </a:ext>
            </a:extLst>
          </p:cNvPr>
          <p:cNvSpPr/>
          <p:nvPr/>
        </p:nvSpPr>
        <p:spPr>
          <a:xfrm>
            <a:off x="630195" y="2877410"/>
            <a:ext cx="4510640" cy="1981054"/>
          </a:xfrm>
          <a:prstGeom prst="rect">
            <a:avLst/>
          </a:prstGeom>
          <a:ln w="254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La creazione di una community è un elemento chiave </a:t>
            </a:r>
            <a:r>
              <a:rPr lang="it-IT" dirty="0" err="1">
                <a:latin typeface="Jost" pitchFamily="2" charset="77"/>
                <a:ea typeface="Jost" pitchFamily="2" charset="77"/>
              </a:rPr>
              <a:t>perchè</a:t>
            </a:r>
            <a:r>
              <a:rPr lang="it-IT" dirty="0">
                <a:latin typeface="Jost" pitchFamily="2" charset="77"/>
                <a:ea typeface="Jost" pitchFamily="2" charset="77"/>
              </a:rPr>
              <a:t> permette di connettere gli appassionati, i fan e i clienti con l'organizzazione stessa.</a:t>
            </a:r>
          </a:p>
        </p:txBody>
      </p:sp>
    </p:spTree>
    <p:extLst>
      <p:ext uri="{BB962C8B-B14F-4D97-AF65-F5344CB8AC3E}">
        <p14:creationId xmlns:p14="http://schemas.microsoft.com/office/powerpoint/2010/main" val="34449164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3AC5256F-F95A-FE7B-99B6-338899D29107}"/>
              </a:ext>
            </a:extLst>
          </p:cNvPr>
          <p:cNvSpPr txBox="1">
            <a:spLocks/>
          </p:cNvSpPr>
          <p:nvPr/>
        </p:nvSpPr>
        <p:spPr>
          <a:xfrm>
            <a:off x="1524000" y="261445"/>
            <a:ext cx="9144000" cy="10089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it-IT" sz="2000" dirty="0">
              <a:latin typeface="Jost" pitchFamily="2" charset="77"/>
              <a:ea typeface="Jost" pitchFamily="2" charset="77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D04EF36-05BA-18CC-FE83-9875278F6D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821" y="359660"/>
            <a:ext cx="11340662" cy="495051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</a:pPr>
            <a:r>
              <a:rPr lang="it-IT" sz="2800" b="1" dirty="0">
                <a:latin typeface="Jost" pitchFamily="2" charset="77"/>
                <a:ea typeface="Jost" pitchFamily="2" charset="77"/>
                <a:cs typeface="+mn-cs"/>
              </a:rPr>
              <a:t>La creazione di una community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40C6AF2F-CB29-E9E3-E0D8-75F13892CD11}"/>
              </a:ext>
            </a:extLst>
          </p:cNvPr>
          <p:cNvSpPr txBox="1">
            <a:spLocks/>
          </p:cNvSpPr>
          <p:nvPr/>
        </p:nvSpPr>
        <p:spPr>
          <a:xfrm>
            <a:off x="630195" y="1229505"/>
            <a:ext cx="10565027" cy="548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1000"/>
              </a:spcBef>
            </a:pPr>
            <a:r>
              <a:rPr lang="it-IT" sz="2400" b="1" dirty="0">
                <a:solidFill>
                  <a:schemeClr val="accent6">
                    <a:lumMod val="75000"/>
                  </a:schemeClr>
                </a:solidFill>
                <a:latin typeface="Jost" pitchFamily="2" charset="77"/>
                <a:ea typeface="Jost" pitchFamily="2" charset="77"/>
                <a:cs typeface="+mn-cs"/>
              </a:rPr>
              <a:t>Come creare una community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EAE7A38C-06FC-9A13-E6F8-88774613EF23}"/>
              </a:ext>
            </a:extLst>
          </p:cNvPr>
          <p:cNvSpPr/>
          <p:nvPr/>
        </p:nvSpPr>
        <p:spPr>
          <a:xfrm>
            <a:off x="630195" y="2217491"/>
            <a:ext cx="4510640" cy="1981054"/>
          </a:xfrm>
          <a:prstGeom prst="rect">
            <a:avLst/>
          </a:prstGeom>
          <a:ln w="254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Per prima cosa è importante identificare gli obiettivi specifici che si desidera raggiungere. Questi possono includere la condivisione di contenuti, la generazione di discussioni, l'offerta di supporto e l'aumento della fedeltà dell’utente.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F8A0A188-63A6-190C-F6FC-71A2E60DA273}"/>
              </a:ext>
            </a:extLst>
          </p:cNvPr>
          <p:cNvSpPr/>
          <p:nvPr/>
        </p:nvSpPr>
        <p:spPr>
          <a:xfrm>
            <a:off x="7051165" y="2217491"/>
            <a:ext cx="4510640" cy="1981054"/>
          </a:xfrm>
          <a:prstGeom prst="rect">
            <a:avLst/>
          </a:prstGeom>
          <a:ln w="254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Esistono diversi strumenti che consentono di creare una community online, come forum, social network o piattaforme di community dedicate.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49E95EF0-7E3E-9861-F82D-0BF808CE474E}"/>
              </a:ext>
            </a:extLst>
          </p:cNvPr>
          <p:cNvSpPr/>
          <p:nvPr/>
        </p:nvSpPr>
        <p:spPr>
          <a:xfrm>
            <a:off x="3840680" y="4517286"/>
            <a:ext cx="4510640" cy="1981054"/>
          </a:xfrm>
          <a:prstGeom prst="rect">
            <a:avLst/>
          </a:prstGeom>
          <a:ln w="254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Per incentivare la partecipazione alla community, è importante offrire un </a:t>
            </a:r>
            <a:r>
              <a:rPr lang="it-IT" b="1" dirty="0">
                <a:latin typeface="Jost" pitchFamily="2" charset="77"/>
                <a:ea typeface="Jost" pitchFamily="2" charset="77"/>
              </a:rPr>
              <a:t>valore aggiunto</a:t>
            </a:r>
            <a:r>
              <a:rPr lang="it-IT" dirty="0">
                <a:latin typeface="Jost" pitchFamily="2" charset="77"/>
                <a:ea typeface="Jost" pitchFamily="2" charset="77"/>
              </a:rPr>
              <a:t> ai membri. Ciò può includere accesso esclusivo a contenuti, eventi speciali, sconti, anteprime o opportunità di coinvolgimento uniche.</a:t>
            </a:r>
          </a:p>
        </p:txBody>
      </p:sp>
    </p:spTree>
    <p:extLst>
      <p:ext uri="{BB962C8B-B14F-4D97-AF65-F5344CB8AC3E}">
        <p14:creationId xmlns:p14="http://schemas.microsoft.com/office/powerpoint/2010/main" val="18407937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3AC5256F-F95A-FE7B-99B6-338899D29107}"/>
              </a:ext>
            </a:extLst>
          </p:cNvPr>
          <p:cNvSpPr txBox="1">
            <a:spLocks/>
          </p:cNvSpPr>
          <p:nvPr/>
        </p:nvSpPr>
        <p:spPr>
          <a:xfrm>
            <a:off x="1524000" y="261445"/>
            <a:ext cx="9144000" cy="10089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it-IT" sz="2000" dirty="0">
              <a:latin typeface="Jost" pitchFamily="2" charset="77"/>
              <a:ea typeface="Jost" pitchFamily="2" charset="77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D04EF36-05BA-18CC-FE83-9875278F6D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821" y="359660"/>
            <a:ext cx="11340662" cy="495051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</a:pPr>
            <a:r>
              <a:rPr lang="it-IT" sz="2800" b="1" dirty="0">
                <a:latin typeface="Jost" pitchFamily="2" charset="77"/>
                <a:ea typeface="Jost" pitchFamily="2" charset="77"/>
                <a:cs typeface="+mn-cs"/>
              </a:rPr>
              <a:t>La creazione di una community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40C6AF2F-CB29-E9E3-E0D8-75F13892CD11}"/>
              </a:ext>
            </a:extLst>
          </p:cNvPr>
          <p:cNvSpPr txBox="1">
            <a:spLocks/>
          </p:cNvSpPr>
          <p:nvPr/>
        </p:nvSpPr>
        <p:spPr>
          <a:xfrm>
            <a:off x="630195" y="1229505"/>
            <a:ext cx="10565027" cy="548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1000"/>
              </a:spcBef>
            </a:pPr>
            <a:r>
              <a:rPr lang="it-IT" sz="2400" b="1" dirty="0">
                <a:solidFill>
                  <a:schemeClr val="accent6">
                    <a:lumMod val="75000"/>
                  </a:schemeClr>
                </a:solidFill>
                <a:latin typeface="Jost" pitchFamily="2" charset="77"/>
                <a:ea typeface="Jost" pitchFamily="2" charset="77"/>
                <a:cs typeface="+mn-cs"/>
              </a:rPr>
              <a:t>Coinvolgimento e moderazione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EAE7A38C-06FC-9A13-E6F8-88774613EF23}"/>
              </a:ext>
            </a:extLst>
          </p:cNvPr>
          <p:cNvSpPr/>
          <p:nvPr/>
        </p:nvSpPr>
        <p:spPr>
          <a:xfrm>
            <a:off x="630195" y="2822972"/>
            <a:ext cx="4510640" cy="1981054"/>
          </a:xfrm>
          <a:prstGeom prst="rect">
            <a:avLst/>
          </a:prstGeom>
          <a:ln w="254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Il coinvolgimento attivo è fondamentale per mantenere una community vibrante. L'organizzazione deve partecipare alle discussioni, rispondere ai commenti e fornire risorse utili per incoraggiare l'interazione.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F8A0A188-63A6-190C-F6FC-71A2E60DA273}"/>
              </a:ext>
            </a:extLst>
          </p:cNvPr>
          <p:cNvSpPr/>
          <p:nvPr/>
        </p:nvSpPr>
        <p:spPr>
          <a:xfrm>
            <a:off x="7051165" y="2822972"/>
            <a:ext cx="4510640" cy="1981054"/>
          </a:xfrm>
          <a:prstGeom prst="rect">
            <a:avLst/>
          </a:prstGeom>
          <a:ln w="254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La moderazione è importante per mantenere un ambiente sano e rispettoso, garantendo che le regole della community siano rispettate e che i contenuti inappropriati o offensivi vengano rimossi.</a:t>
            </a:r>
          </a:p>
        </p:txBody>
      </p:sp>
    </p:spTree>
    <p:extLst>
      <p:ext uri="{BB962C8B-B14F-4D97-AF65-F5344CB8AC3E}">
        <p14:creationId xmlns:p14="http://schemas.microsoft.com/office/powerpoint/2010/main" val="4068990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48D2A1-0F3F-470B-912A-B34D5B56D8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821" y="359660"/>
            <a:ext cx="11340662" cy="495051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</a:pPr>
            <a:r>
              <a:rPr lang="it-IT" sz="2800" b="1" dirty="0">
                <a:latin typeface="Jost" pitchFamily="2" charset="77"/>
                <a:ea typeface="Jost" pitchFamily="2" charset="77"/>
                <a:cs typeface="+mn-cs"/>
              </a:rPr>
              <a:t>Strategie di acquisizione degli utenti: la Lead Generation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471D8349-2A4F-1754-5898-CCD84425AB54}"/>
              </a:ext>
            </a:extLst>
          </p:cNvPr>
          <p:cNvSpPr txBox="1">
            <a:spLocks/>
          </p:cNvSpPr>
          <p:nvPr/>
        </p:nvSpPr>
        <p:spPr>
          <a:xfrm>
            <a:off x="2316000" y="2376830"/>
            <a:ext cx="7560000" cy="2104341"/>
          </a:xfrm>
          <a:prstGeom prst="rect">
            <a:avLst/>
          </a:prstGeom>
          <a:ln w="25400">
            <a:solidFill>
              <a:schemeClr val="accent6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ts val="1000"/>
              </a:spcBef>
            </a:pPr>
            <a:r>
              <a:rPr lang="it-IT" sz="1800" dirty="0">
                <a:solidFill>
                  <a:schemeClr val="dk1"/>
                </a:solidFill>
                <a:latin typeface="Jost" pitchFamily="2" charset="77"/>
                <a:ea typeface="Jost" pitchFamily="2" charset="77"/>
                <a:cs typeface="+mn-cs"/>
              </a:rPr>
              <a:t>Nel contesto del marketing, il termine "lead" si riferisce a un potenziale cliente o un individuo che ha mostrato interesse per i prodotti o servizi di un'azienda. Un lead è una persona che ha fornito </a:t>
            </a:r>
            <a:r>
              <a:rPr lang="it-IT" sz="1800" b="1" dirty="0">
                <a:solidFill>
                  <a:schemeClr val="dk1"/>
                </a:solidFill>
                <a:latin typeface="Jost" pitchFamily="2" charset="77"/>
                <a:ea typeface="Jost" pitchFamily="2" charset="77"/>
                <a:cs typeface="+mn-cs"/>
              </a:rPr>
              <a:t>volontariamente</a:t>
            </a:r>
            <a:r>
              <a:rPr lang="it-IT" sz="1800" dirty="0">
                <a:solidFill>
                  <a:schemeClr val="dk1"/>
                </a:solidFill>
                <a:latin typeface="Jost" pitchFamily="2" charset="77"/>
                <a:ea typeface="Jost" pitchFamily="2" charset="77"/>
                <a:cs typeface="+mn-cs"/>
              </a:rPr>
              <a:t> le proprie informazioni di contatto, come nome, indirizzo email, numero di telefono, attraverso un'azione o una interazione con l'azienda, ad esempio compilando un modulo di contatto sul sito web, iscrivendosi a una newsletter o scaricando un ebook.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98EAD1D9-4680-028B-4F8B-68BA137683F9}"/>
              </a:ext>
            </a:extLst>
          </p:cNvPr>
          <p:cNvSpPr txBox="1"/>
          <p:nvPr/>
        </p:nvSpPr>
        <p:spPr>
          <a:xfrm>
            <a:off x="757881" y="1095136"/>
            <a:ext cx="8534399" cy="4339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it-IT" sz="2400" b="1" dirty="0">
                <a:solidFill>
                  <a:schemeClr val="accent6">
                    <a:lumMod val="75000"/>
                  </a:schemeClr>
                </a:solidFill>
                <a:latin typeface="Jost" pitchFamily="2" charset="77"/>
                <a:ea typeface="Jost" pitchFamily="2" charset="77"/>
              </a:rPr>
              <a:t>Definizione di lead…</a:t>
            </a:r>
          </a:p>
        </p:txBody>
      </p:sp>
    </p:spTree>
    <p:extLst>
      <p:ext uri="{BB962C8B-B14F-4D97-AF65-F5344CB8AC3E}">
        <p14:creationId xmlns:p14="http://schemas.microsoft.com/office/powerpoint/2010/main" val="2936378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48D2A1-0F3F-470B-912A-B34D5B56D8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821" y="359660"/>
            <a:ext cx="11340662" cy="495051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</a:pPr>
            <a:r>
              <a:rPr lang="it-IT" sz="2800" b="1" dirty="0">
                <a:latin typeface="Jost" pitchFamily="2" charset="77"/>
                <a:ea typeface="Jost" pitchFamily="2" charset="77"/>
                <a:cs typeface="+mn-cs"/>
              </a:rPr>
              <a:t>Strategie di acquisizione degli utenti: la Lead Generation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98EAD1D9-4680-028B-4F8B-68BA137683F9}"/>
              </a:ext>
            </a:extLst>
          </p:cNvPr>
          <p:cNvSpPr txBox="1"/>
          <p:nvPr/>
        </p:nvSpPr>
        <p:spPr>
          <a:xfrm>
            <a:off x="757881" y="1095136"/>
            <a:ext cx="8534399" cy="4339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it-IT" sz="2400" b="1" dirty="0">
                <a:solidFill>
                  <a:schemeClr val="accent6">
                    <a:lumMod val="75000"/>
                  </a:schemeClr>
                </a:solidFill>
                <a:latin typeface="Jost" pitchFamily="2" charset="77"/>
                <a:ea typeface="Jost" pitchFamily="2" charset="77"/>
              </a:rPr>
              <a:t>Definizione di lead…</a:t>
            </a:r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36F92F1B-7DBE-FC4B-85E6-FE1C05CA09E7}"/>
              </a:ext>
            </a:extLst>
          </p:cNvPr>
          <p:cNvSpPr txBox="1">
            <a:spLocks/>
          </p:cNvSpPr>
          <p:nvPr/>
        </p:nvSpPr>
        <p:spPr>
          <a:xfrm>
            <a:off x="2316000" y="2376830"/>
            <a:ext cx="7560000" cy="2104341"/>
          </a:xfrm>
          <a:prstGeom prst="rect">
            <a:avLst/>
          </a:prstGeom>
          <a:ln w="25400">
            <a:solidFill>
              <a:schemeClr val="accent6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ts val="1000"/>
              </a:spcBef>
            </a:pPr>
            <a:r>
              <a:rPr lang="it-IT" sz="1800" dirty="0">
                <a:solidFill>
                  <a:schemeClr val="dk1"/>
                </a:solidFill>
                <a:latin typeface="Jost" pitchFamily="2" charset="77"/>
                <a:ea typeface="Jost" pitchFamily="2" charset="77"/>
                <a:cs typeface="+mn-cs"/>
              </a:rPr>
              <a:t>I lead sono considerati preziosi perché rappresentano opportunità commerciali potenziali. Quando un’organizzazione acquisisce un lead, può intraprendere attività di marketing e vendita mirate per coltivare e convertire quel lead in un cliente effettivo. L'obiettivo principale del processo di generazione e gestione dei lead è identificare e coltivare i lead qualificati, ovvero coloro che hanno maggiori probabilità di diventare clienti effettivi.</a:t>
            </a:r>
          </a:p>
        </p:txBody>
      </p:sp>
    </p:spTree>
    <p:extLst>
      <p:ext uri="{BB962C8B-B14F-4D97-AF65-F5344CB8AC3E}">
        <p14:creationId xmlns:p14="http://schemas.microsoft.com/office/powerpoint/2010/main" val="37298322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3AC5256F-F95A-FE7B-99B6-338899D29107}"/>
              </a:ext>
            </a:extLst>
          </p:cNvPr>
          <p:cNvSpPr txBox="1">
            <a:spLocks/>
          </p:cNvSpPr>
          <p:nvPr/>
        </p:nvSpPr>
        <p:spPr>
          <a:xfrm>
            <a:off x="1524000" y="261445"/>
            <a:ext cx="9144000" cy="10089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it-IT" sz="2000" dirty="0">
              <a:latin typeface="Jost" pitchFamily="2" charset="77"/>
              <a:ea typeface="Jost" pitchFamily="2" charset="77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D04EF36-05BA-18CC-FE83-9875278F6D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821" y="359660"/>
            <a:ext cx="11340662" cy="495051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</a:pPr>
            <a:r>
              <a:rPr lang="it-IT" sz="2800" b="1" dirty="0">
                <a:latin typeface="Jost" pitchFamily="2" charset="77"/>
                <a:ea typeface="Jost" pitchFamily="2" charset="77"/>
                <a:cs typeface="+mn-cs"/>
              </a:rPr>
              <a:t>Strategie di acquisizione degli utenti: la Lead Generation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471AB840-8F51-0F22-7C83-22C3A8BAC26F}"/>
              </a:ext>
            </a:extLst>
          </p:cNvPr>
          <p:cNvSpPr txBox="1"/>
          <p:nvPr/>
        </p:nvSpPr>
        <p:spPr>
          <a:xfrm>
            <a:off x="757881" y="1095136"/>
            <a:ext cx="8534399" cy="4339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it-IT" sz="2400" b="1" dirty="0">
                <a:solidFill>
                  <a:schemeClr val="accent6">
                    <a:lumMod val="75000"/>
                  </a:schemeClr>
                </a:solidFill>
                <a:latin typeface="Jost" pitchFamily="2" charset="77"/>
                <a:ea typeface="Jost" pitchFamily="2" charset="77"/>
              </a:rPr>
              <a:t>… e di Lead Generation</a:t>
            </a:r>
          </a:p>
        </p:txBody>
      </p:sp>
      <p:sp>
        <p:nvSpPr>
          <p:cNvPr id="12" name="Titolo 1">
            <a:extLst>
              <a:ext uri="{FF2B5EF4-FFF2-40B4-BE49-F238E27FC236}">
                <a16:creationId xmlns:a16="http://schemas.microsoft.com/office/drawing/2014/main" id="{A79F269C-C1A5-CD1F-E8A8-493A23AA0FA7}"/>
              </a:ext>
            </a:extLst>
          </p:cNvPr>
          <p:cNvSpPr txBox="1">
            <a:spLocks/>
          </p:cNvSpPr>
          <p:nvPr/>
        </p:nvSpPr>
        <p:spPr>
          <a:xfrm>
            <a:off x="543929" y="2376830"/>
            <a:ext cx="5113054" cy="2541159"/>
          </a:xfrm>
          <a:prstGeom prst="rect">
            <a:avLst/>
          </a:prstGeom>
          <a:ln w="25400">
            <a:solidFill>
              <a:schemeClr val="accent6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ts val="1000"/>
              </a:spcBef>
            </a:pPr>
            <a:r>
              <a:rPr lang="it-IT" sz="1800" dirty="0">
                <a:solidFill>
                  <a:schemeClr val="dk1"/>
                </a:solidFill>
                <a:latin typeface="Jost" pitchFamily="2" charset="77"/>
                <a:ea typeface="Jost" pitchFamily="2" charset="77"/>
                <a:cs typeface="+mn-cs"/>
              </a:rPr>
              <a:t>La Lead Generation è la strategia di marketing che si concentra sulla generazione dei potenziali clienti (i lead) interessati ai prodotti o servizi offerti dalle organizzazioni.</a:t>
            </a:r>
          </a:p>
          <a:p>
            <a:pPr algn="just">
              <a:spcBef>
                <a:spcPts val="1000"/>
              </a:spcBef>
            </a:pPr>
            <a:r>
              <a:rPr lang="it-IT" sz="1800" dirty="0">
                <a:solidFill>
                  <a:schemeClr val="dk1"/>
                </a:solidFill>
                <a:latin typeface="Jost" pitchFamily="2" charset="77"/>
                <a:ea typeface="Jost" pitchFamily="2" charset="77"/>
                <a:cs typeface="+mn-cs"/>
              </a:rPr>
              <a:t>L'obiettivo della Lead Generation è catturare l'attenzione e i dati di contatto dei potenziali clienti, in modo da poter avviare un processo di conversione e trasformarli in clienti effettivi.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FBB5F399-38AD-1D86-064A-9756C397139F}"/>
              </a:ext>
            </a:extLst>
          </p:cNvPr>
          <p:cNvSpPr/>
          <p:nvPr/>
        </p:nvSpPr>
        <p:spPr>
          <a:xfrm>
            <a:off x="6535017" y="2376830"/>
            <a:ext cx="5113054" cy="2541159"/>
          </a:xfrm>
          <a:prstGeom prst="rect">
            <a:avLst/>
          </a:prstGeom>
          <a:ln w="254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b="1" dirty="0">
                <a:latin typeface="Jost" pitchFamily="2" charset="77"/>
                <a:ea typeface="Jost" pitchFamily="2" charset="77"/>
              </a:rPr>
              <a:t>Form di registrazione</a:t>
            </a:r>
          </a:p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Lo strumento più diffuso per acquisire contatti è il </a:t>
            </a:r>
            <a:r>
              <a:rPr lang="it-IT" dirty="0" err="1">
                <a:latin typeface="Jost" pitchFamily="2" charset="77"/>
                <a:ea typeface="Jost" pitchFamily="2" charset="77"/>
              </a:rPr>
              <a:t>form</a:t>
            </a:r>
            <a:r>
              <a:rPr lang="it-IT" dirty="0">
                <a:latin typeface="Jost" pitchFamily="2" charset="77"/>
                <a:ea typeface="Jost" pitchFamily="2" charset="77"/>
              </a:rPr>
              <a:t> di registrazione. Attraverso diversi plugins a disposizione è possibile creare il classico </a:t>
            </a:r>
            <a:r>
              <a:rPr lang="it-IT" dirty="0" err="1">
                <a:latin typeface="Jost" pitchFamily="2" charset="77"/>
                <a:ea typeface="Jost" pitchFamily="2" charset="77"/>
              </a:rPr>
              <a:t>form</a:t>
            </a:r>
            <a:r>
              <a:rPr lang="it-IT" dirty="0">
                <a:latin typeface="Jost" pitchFamily="2" charset="77"/>
                <a:ea typeface="Jost" pitchFamily="2" charset="77"/>
              </a:rPr>
              <a:t> nel quale l’utente può fornire i propri dati in cambio di scambio di contenuti, download di materiale digitale o iscrizione alle newsletter ad esempio.</a:t>
            </a:r>
          </a:p>
        </p:txBody>
      </p:sp>
    </p:spTree>
    <p:extLst>
      <p:ext uri="{BB962C8B-B14F-4D97-AF65-F5344CB8AC3E}">
        <p14:creationId xmlns:p14="http://schemas.microsoft.com/office/powerpoint/2010/main" val="1396123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3AC5256F-F95A-FE7B-99B6-338899D29107}"/>
              </a:ext>
            </a:extLst>
          </p:cNvPr>
          <p:cNvSpPr txBox="1">
            <a:spLocks/>
          </p:cNvSpPr>
          <p:nvPr/>
        </p:nvSpPr>
        <p:spPr>
          <a:xfrm>
            <a:off x="1524000" y="261445"/>
            <a:ext cx="9144000" cy="10089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it-IT" sz="2000" dirty="0">
              <a:latin typeface="Jost" pitchFamily="2" charset="77"/>
              <a:ea typeface="Jost" pitchFamily="2" charset="77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D04EF36-05BA-18CC-FE83-9875278F6D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821" y="359660"/>
            <a:ext cx="11340662" cy="495051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</a:pPr>
            <a:r>
              <a:rPr lang="it-IT" sz="2800" b="1" dirty="0">
                <a:latin typeface="Jost" pitchFamily="2" charset="77"/>
                <a:ea typeface="Jost" pitchFamily="2" charset="77"/>
                <a:cs typeface="+mn-cs"/>
              </a:rPr>
              <a:t>Gli strumenti di Lead Generation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40C6AF2F-CB29-E9E3-E0D8-75F13892CD11}"/>
              </a:ext>
            </a:extLst>
          </p:cNvPr>
          <p:cNvSpPr txBox="1">
            <a:spLocks/>
          </p:cNvSpPr>
          <p:nvPr/>
        </p:nvSpPr>
        <p:spPr>
          <a:xfrm>
            <a:off x="630195" y="1229505"/>
            <a:ext cx="10565027" cy="548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1000"/>
              </a:spcBef>
            </a:pPr>
            <a:r>
              <a:rPr lang="it-IT" sz="2400" b="1" dirty="0">
                <a:solidFill>
                  <a:schemeClr val="accent6">
                    <a:lumMod val="75000"/>
                  </a:schemeClr>
                </a:solidFill>
                <a:latin typeface="Jost" pitchFamily="2" charset="77"/>
                <a:ea typeface="Jost" pitchFamily="2" charset="77"/>
                <a:cs typeface="+mn-cs"/>
              </a:rPr>
              <a:t>La scelta degli strumenti più idonei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4FA8B898-D24E-2E7B-61CC-985741CECDC5}"/>
              </a:ext>
            </a:extLst>
          </p:cNvPr>
          <p:cNvSpPr/>
          <p:nvPr/>
        </p:nvSpPr>
        <p:spPr>
          <a:xfrm>
            <a:off x="6507893" y="2438472"/>
            <a:ext cx="5123933" cy="3014033"/>
          </a:xfrm>
          <a:prstGeom prst="rect">
            <a:avLst/>
          </a:prstGeom>
          <a:ln w="254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b="1" dirty="0">
                <a:latin typeface="Jost" pitchFamily="2" charset="77"/>
                <a:ea typeface="Jost" pitchFamily="2" charset="77"/>
              </a:rPr>
              <a:t>Social media lead generation</a:t>
            </a:r>
          </a:p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Utilizzare i social network per pubblicizzare un contenuto, un evento o un prodotto e incoraggiare gli utenti a compiere un’azione direttamente dentro alla piattaforma, utilizzando gli strumenti di lead generation previsti. Facebook, Instagram, LinkedIn, TikTok, Pinterest, prevedono al loro interno la possibilità di collegare un’azione a un modulo contatti.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A525A714-31AF-2022-352B-0F702D1626BF}"/>
              </a:ext>
            </a:extLst>
          </p:cNvPr>
          <p:cNvSpPr/>
          <p:nvPr/>
        </p:nvSpPr>
        <p:spPr>
          <a:xfrm>
            <a:off x="560173" y="2438472"/>
            <a:ext cx="5123935" cy="3014033"/>
          </a:xfrm>
          <a:prstGeom prst="rect">
            <a:avLst/>
          </a:prstGeom>
          <a:ln w="254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b="1" dirty="0">
                <a:latin typeface="Jost" pitchFamily="2" charset="77"/>
                <a:ea typeface="Jost" pitchFamily="2" charset="77"/>
              </a:rPr>
              <a:t>Landing page</a:t>
            </a:r>
          </a:p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Una landing page è una pagina web autonoma e dedicata, progettata per ottenere un'azione specifica dai visitatori. Solitamente, una landing page viene utilizzata per incoraggiare gli utenti a compiere una determinata azione, come compilare un modulo di contatto, effettuare un acquisto, iscriversi a una newsletter o scaricare un contenuto gratuito.</a:t>
            </a:r>
          </a:p>
        </p:txBody>
      </p:sp>
    </p:spTree>
    <p:extLst>
      <p:ext uri="{BB962C8B-B14F-4D97-AF65-F5344CB8AC3E}">
        <p14:creationId xmlns:p14="http://schemas.microsoft.com/office/powerpoint/2010/main" val="29362664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3AC5256F-F95A-FE7B-99B6-338899D29107}"/>
              </a:ext>
            </a:extLst>
          </p:cNvPr>
          <p:cNvSpPr txBox="1">
            <a:spLocks/>
          </p:cNvSpPr>
          <p:nvPr/>
        </p:nvSpPr>
        <p:spPr>
          <a:xfrm>
            <a:off x="1524000" y="261445"/>
            <a:ext cx="9144000" cy="10089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it-IT" sz="2000" dirty="0">
              <a:latin typeface="Jost" pitchFamily="2" charset="77"/>
              <a:ea typeface="Jost" pitchFamily="2" charset="77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D04EF36-05BA-18CC-FE83-9875278F6D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821" y="359660"/>
            <a:ext cx="11340662" cy="495051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</a:pPr>
            <a:r>
              <a:rPr lang="it-IT" sz="2800" b="1" dirty="0">
                <a:latin typeface="Jost" pitchFamily="2" charset="77"/>
                <a:ea typeface="Jost" pitchFamily="2" charset="77"/>
                <a:cs typeface="+mn-cs"/>
              </a:rPr>
              <a:t>Gli strumenti di Lead Generation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40C6AF2F-CB29-E9E3-E0D8-75F13892CD11}"/>
              </a:ext>
            </a:extLst>
          </p:cNvPr>
          <p:cNvSpPr txBox="1">
            <a:spLocks/>
          </p:cNvSpPr>
          <p:nvPr/>
        </p:nvSpPr>
        <p:spPr>
          <a:xfrm>
            <a:off x="630195" y="1229505"/>
            <a:ext cx="10565027" cy="548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1000"/>
              </a:spcBef>
            </a:pPr>
            <a:r>
              <a:rPr lang="it-IT" sz="2400" b="1" dirty="0">
                <a:solidFill>
                  <a:schemeClr val="accent6">
                    <a:lumMod val="75000"/>
                  </a:schemeClr>
                </a:solidFill>
                <a:latin typeface="Jost" pitchFamily="2" charset="77"/>
                <a:ea typeface="Jost" pitchFamily="2" charset="77"/>
                <a:cs typeface="+mn-cs"/>
              </a:rPr>
              <a:t>La scelta degli strumenti più idonei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D34A7F88-2776-2031-1A3C-EBA9DD1B280C}"/>
              </a:ext>
            </a:extLst>
          </p:cNvPr>
          <p:cNvSpPr/>
          <p:nvPr/>
        </p:nvSpPr>
        <p:spPr>
          <a:xfrm>
            <a:off x="6783436" y="2877410"/>
            <a:ext cx="4510640" cy="1981054"/>
          </a:xfrm>
          <a:prstGeom prst="rect">
            <a:avLst/>
          </a:prstGeom>
          <a:ln w="254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b="1" dirty="0">
                <a:latin typeface="Jost" pitchFamily="2" charset="77"/>
                <a:ea typeface="Jost" pitchFamily="2" charset="77"/>
              </a:rPr>
              <a:t>Pop-up e barre di notifica</a:t>
            </a:r>
          </a:p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Utilizzare tools per visualizzare pop-up o barre di notifica sul sito web per catturare l'attenzione degli utenti e invitarli a fornire i loro dati di contatto.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EAE7A38C-06FC-9A13-E6F8-88774613EF23}"/>
              </a:ext>
            </a:extLst>
          </p:cNvPr>
          <p:cNvSpPr/>
          <p:nvPr/>
        </p:nvSpPr>
        <p:spPr>
          <a:xfrm>
            <a:off x="630195" y="2877410"/>
            <a:ext cx="4510640" cy="1981054"/>
          </a:xfrm>
          <a:prstGeom prst="rect">
            <a:avLst/>
          </a:prstGeom>
          <a:ln w="254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b="1" dirty="0">
                <a:latin typeface="Jost" pitchFamily="2" charset="77"/>
                <a:ea typeface="Jost" pitchFamily="2" charset="77"/>
              </a:rPr>
              <a:t>Email marketing e </a:t>
            </a:r>
            <a:r>
              <a:rPr lang="it-IT" b="1" dirty="0" err="1">
                <a:latin typeface="Jost" pitchFamily="2" charset="77"/>
                <a:ea typeface="Jost" pitchFamily="2" charset="77"/>
              </a:rPr>
              <a:t>automation</a:t>
            </a:r>
            <a:endParaRPr lang="it-IT" b="1" dirty="0">
              <a:latin typeface="Jost" pitchFamily="2" charset="77"/>
              <a:ea typeface="Jost" pitchFamily="2" charset="77"/>
            </a:endParaRPr>
          </a:p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Utilizzare strumenti per creare campagne di email marketing e automatizzare il processo di gestione dei lead acquisiti.</a:t>
            </a:r>
          </a:p>
        </p:txBody>
      </p:sp>
    </p:spTree>
    <p:extLst>
      <p:ext uri="{BB962C8B-B14F-4D97-AF65-F5344CB8AC3E}">
        <p14:creationId xmlns:p14="http://schemas.microsoft.com/office/powerpoint/2010/main" val="2268311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3AC5256F-F95A-FE7B-99B6-338899D29107}"/>
              </a:ext>
            </a:extLst>
          </p:cNvPr>
          <p:cNvSpPr txBox="1">
            <a:spLocks/>
          </p:cNvSpPr>
          <p:nvPr/>
        </p:nvSpPr>
        <p:spPr>
          <a:xfrm>
            <a:off x="1524000" y="261445"/>
            <a:ext cx="9144000" cy="10089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it-IT" sz="2000" dirty="0">
              <a:latin typeface="Jost" pitchFamily="2" charset="77"/>
              <a:ea typeface="Jost" pitchFamily="2" charset="77"/>
            </a:endParaRP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0B81AB72-AA4F-CA54-1351-8E8E7D8DE5DF}"/>
              </a:ext>
            </a:extLst>
          </p:cNvPr>
          <p:cNvSpPr/>
          <p:nvPr/>
        </p:nvSpPr>
        <p:spPr>
          <a:xfrm>
            <a:off x="8114413" y="2586650"/>
            <a:ext cx="3447393" cy="1981054"/>
          </a:xfrm>
          <a:prstGeom prst="rect">
            <a:avLst/>
          </a:prstGeom>
          <a:ln w="254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b="1" dirty="0">
                <a:latin typeface="Jost" pitchFamily="2" charset="77"/>
                <a:ea typeface="Jost" pitchFamily="2" charset="77"/>
              </a:rPr>
              <a:t>Content upgrade</a:t>
            </a:r>
          </a:p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Creare contenuti premium, come guide o e-book, che possono essere offerti in cambio delle informazioni di contatto.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D04EF36-05BA-18CC-FE83-9875278F6D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821" y="359660"/>
            <a:ext cx="11340662" cy="495051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</a:pPr>
            <a:r>
              <a:rPr lang="it-IT" sz="2800" b="1" dirty="0">
                <a:latin typeface="Jost" pitchFamily="2" charset="77"/>
                <a:ea typeface="Jost" pitchFamily="2" charset="77"/>
                <a:cs typeface="+mn-cs"/>
              </a:rPr>
              <a:t>Gli strumenti di Lead Generation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40C6AF2F-CB29-E9E3-E0D8-75F13892CD11}"/>
              </a:ext>
            </a:extLst>
          </p:cNvPr>
          <p:cNvSpPr txBox="1">
            <a:spLocks/>
          </p:cNvSpPr>
          <p:nvPr/>
        </p:nvSpPr>
        <p:spPr>
          <a:xfrm>
            <a:off x="630195" y="1229505"/>
            <a:ext cx="10565027" cy="548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1000"/>
              </a:spcBef>
            </a:pPr>
            <a:r>
              <a:rPr lang="it-IT" sz="2400" b="1" dirty="0">
                <a:solidFill>
                  <a:schemeClr val="accent6">
                    <a:lumMod val="75000"/>
                  </a:schemeClr>
                </a:solidFill>
                <a:latin typeface="Jost" pitchFamily="2" charset="77"/>
                <a:ea typeface="Jost" pitchFamily="2" charset="77"/>
                <a:cs typeface="+mn-cs"/>
              </a:rPr>
              <a:t>La scelta degli strumenti più idonei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338F9BAA-1F10-EA92-07E6-0CA63C55A769}"/>
              </a:ext>
            </a:extLst>
          </p:cNvPr>
          <p:cNvSpPr/>
          <p:nvPr/>
        </p:nvSpPr>
        <p:spPr>
          <a:xfrm>
            <a:off x="4372304" y="2587755"/>
            <a:ext cx="3447393" cy="1981054"/>
          </a:xfrm>
          <a:prstGeom prst="rect">
            <a:avLst/>
          </a:prstGeom>
          <a:ln w="254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b="1" dirty="0">
                <a:latin typeface="Jost" pitchFamily="2" charset="77"/>
                <a:ea typeface="Jost" pitchFamily="2" charset="77"/>
              </a:rPr>
              <a:t>Chatbot</a:t>
            </a:r>
          </a:p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Implementare chatbot che possono interagire con gli utenti e raccogliere informazioni di contatto in modo interattivo.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BF903B80-111B-9B3E-CB12-7A7B2150BDC0}"/>
              </a:ext>
            </a:extLst>
          </p:cNvPr>
          <p:cNvSpPr/>
          <p:nvPr/>
        </p:nvSpPr>
        <p:spPr>
          <a:xfrm>
            <a:off x="630194" y="2586650"/>
            <a:ext cx="3447393" cy="1981054"/>
          </a:xfrm>
          <a:prstGeom prst="rect">
            <a:avLst/>
          </a:prstGeom>
          <a:ln w="254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b="1" dirty="0">
                <a:latin typeface="Jost" pitchFamily="2" charset="77"/>
                <a:ea typeface="Jost" pitchFamily="2" charset="77"/>
              </a:rPr>
              <a:t>Webinar e eventi virtuali</a:t>
            </a:r>
          </a:p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Organizzare webinar o eventi virtuali in cui gli utenti devono registrarsi fornendo i propri dati di contatto.</a:t>
            </a:r>
          </a:p>
        </p:txBody>
      </p:sp>
    </p:spTree>
    <p:extLst>
      <p:ext uri="{BB962C8B-B14F-4D97-AF65-F5344CB8AC3E}">
        <p14:creationId xmlns:p14="http://schemas.microsoft.com/office/powerpoint/2010/main" val="28088654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3AC5256F-F95A-FE7B-99B6-338899D29107}"/>
              </a:ext>
            </a:extLst>
          </p:cNvPr>
          <p:cNvSpPr txBox="1">
            <a:spLocks/>
          </p:cNvSpPr>
          <p:nvPr/>
        </p:nvSpPr>
        <p:spPr>
          <a:xfrm>
            <a:off x="1524000" y="261445"/>
            <a:ext cx="9144000" cy="10089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it-IT" sz="2000" dirty="0">
              <a:latin typeface="Jost" pitchFamily="2" charset="77"/>
              <a:ea typeface="Jost" pitchFamily="2" charset="77"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43CF44AE-9613-C394-0678-A79948762518}"/>
              </a:ext>
            </a:extLst>
          </p:cNvPr>
          <p:cNvSpPr/>
          <p:nvPr/>
        </p:nvSpPr>
        <p:spPr>
          <a:xfrm>
            <a:off x="1204997" y="2790930"/>
            <a:ext cx="9582309" cy="1781069"/>
          </a:xfrm>
          <a:prstGeom prst="rect">
            <a:avLst/>
          </a:prstGeom>
          <a:ln w="254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L'email marketing è una strategia di marketing che fa riferimento all’invio di messaggi promozionali tramite email a un gruppo di destinatari. L'obiettivo dell'email marketing è stabilire una comunicazione diretta con il pubblico target, promuovere prodotti, servizi o eventi, informare su offerte speciali, condividere contenuti di valore o mantenere un rapporto con i clienti esistenti.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D04EF36-05BA-18CC-FE83-9875278F6D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821" y="359660"/>
            <a:ext cx="11340662" cy="495051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</a:pPr>
            <a:r>
              <a:rPr lang="it-IT" sz="2800" b="1" dirty="0">
                <a:latin typeface="Jost" pitchFamily="2" charset="77"/>
                <a:ea typeface="Jost" pitchFamily="2" charset="77"/>
                <a:cs typeface="+mn-cs"/>
              </a:rPr>
              <a:t>Email marketing e email </a:t>
            </a:r>
            <a:r>
              <a:rPr lang="it-IT" sz="2800" b="1" dirty="0" err="1">
                <a:latin typeface="Jost" pitchFamily="2" charset="77"/>
                <a:ea typeface="Jost" pitchFamily="2" charset="77"/>
                <a:cs typeface="+mn-cs"/>
              </a:rPr>
              <a:t>automation</a:t>
            </a:r>
            <a:endParaRPr lang="it-IT" sz="2800" b="1" dirty="0">
              <a:latin typeface="Jost" pitchFamily="2" charset="77"/>
              <a:ea typeface="Jost" pitchFamily="2" charset="77"/>
              <a:cs typeface="+mn-cs"/>
            </a:endParaRP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40C6AF2F-CB29-E9E3-E0D8-75F13892CD11}"/>
              </a:ext>
            </a:extLst>
          </p:cNvPr>
          <p:cNvSpPr txBox="1">
            <a:spLocks/>
          </p:cNvSpPr>
          <p:nvPr/>
        </p:nvSpPr>
        <p:spPr>
          <a:xfrm>
            <a:off x="914186" y="1229505"/>
            <a:ext cx="7896181" cy="548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1000"/>
              </a:spcBef>
            </a:pPr>
            <a:r>
              <a:rPr lang="it-IT" sz="2400" b="1" dirty="0">
                <a:solidFill>
                  <a:schemeClr val="accent6">
                    <a:lumMod val="75000"/>
                  </a:schemeClr>
                </a:solidFill>
                <a:latin typeface="Jost" pitchFamily="2" charset="77"/>
                <a:ea typeface="Jost" pitchFamily="2" charset="77"/>
                <a:cs typeface="+mn-cs"/>
              </a:rPr>
              <a:t>Definizione di email marketing…</a:t>
            </a:r>
          </a:p>
        </p:txBody>
      </p:sp>
    </p:spTree>
    <p:extLst>
      <p:ext uri="{BB962C8B-B14F-4D97-AF65-F5344CB8AC3E}">
        <p14:creationId xmlns:p14="http://schemas.microsoft.com/office/powerpoint/2010/main" val="1290845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3AC5256F-F95A-FE7B-99B6-338899D29107}"/>
              </a:ext>
            </a:extLst>
          </p:cNvPr>
          <p:cNvSpPr txBox="1">
            <a:spLocks/>
          </p:cNvSpPr>
          <p:nvPr/>
        </p:nvSpPr>
        <p:spPr>
          <a:xfrm>
            <a:off x="1524000" y="261445"/>
            <a:ext cx="9144000" cy="10089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it-IT" sz="2000" dirty="0">
              <a:latin typeface="Jost" pitchFamily="2" charset="77"/>
              <a:ea typeface="Jost" pitchFamily="2" charset="77"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43CF44AE-9613-C394-0678-A79948762518}"/>
              </a:ext>
            </a:extLst>
          </p:cNvPr>
          <p:cNvSpPr/>
          <p:nvPr/>
        </p:nvSpPr>
        <p:spPr>
          <a:xfrm>
            <a:off x="2226347" y="2790930"/>
            <a:ext cx="7739306" cy="1781069"/>
          </a:xfrm>
          <a:prstGeom prst="rect">
            <a:avLst/>
          </a:prstGeom>
          <a:ln w="254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L'email </a:t>
            </a:r>
            <a:r>
              <a:rPr lang="it-IT" dirty="0" err="1">
                <a:latin typeface="Jost" pitchFamily="2" charset="77"/>
                <a:ea typeface="Jost" pitchFamily="2" charset="77"/>
              </a:rPr>
              <a:t>automation</a:t>
            </a:r>
            <a:r>
              <a:rPr lang="it-IT" dirty="0">
                <a:latin typeface="Jost" pitchFamily="2" charset="77"/>
                <a:ea typeface="Jost" pitchFamily="2" charset="77"/>
              </a:rPr>
              <a:t>, o automazione delle email, fa riferimento all'uso di strumenti e software per automatizzare l'invio di email in determinate situazioni e in base a determinati criteri predefiniti. Tramite l’email </a:t>
            </a:r>
            <a:r>
              <a:rPr lang="it-IT" dirty="0" err="1">
                <a:latin typeface="Jost" pitchFamily="2" charset="77"/>
                <a:ea typeface="Jost" pitchFamily="2" charset="77"/>
              </a:rPr>
              <a:t>automation</a:t>
            </a:r>
            <a:r>
              <a:rPr lang="it-IT" dirty="0">
                <a:latin typeface="Jost" pitchFamily="2" charset="77"/>
                <a:ea typeface="Jost" pitchFamily="2" charset="77"/>
              </a:rPr>
              <a:t> si può creare una serie di email predefinite, inviati in diversi step del percorso degli utenti, evitando di inviare messaggi realizzati manualmente.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D04EF36-05BA-18CC-FE83-9875278F6D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821" y="359660"/>
            <a:ext cx="11340662" cy="495051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</a:pPr>
            <a:r>
              <a:rPr lang="it-IT" sz="2800" b="1" dirty="0">
                <a:latin typeface="Jost" pitchFamily="2" charset="77"/>
                <a:ea typeface="Jost" pitchFamily="2" charset="77"/>
                <a:cs typeface="+mn-cs"/>
              </a:rPr>
              <a:t>Email marketing e email </a:t>
            </a:r>
            <a:r>
              <a:rPr lang="it-IT" sz="2800" b="1" dirty="0" err="1">
                <a:latin typeface="Jost" pitchFamily="2" charset="77"/>
                <a:ea typeface="Jost" pitchFamily="2" charset="77"/>
                <a:cs typeface="+mn-cs"/>
              </a:rPr>
              <a:t>automation</a:t>
            </a:r>
            <a:endParaRPr lang="it-IT" sz="2800" b="1" dirty="0">
              <a:latin typeface="Jost" pitchFamily="2" charset="77"/>
              <a:ea typeface="Jost" pitchFamily="2" charset="77"/>
              <a:cs typeface="+mn-cs"/>
            </a:endParaRP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40C6AF2F-CB29-E9E3-E0D8-75F13892CD11}"/>
              </a:ext>
            </a:extLst>
          </p:cNvPr>
          <p:cNvSpPr txBox="1">
            <a:spLocks/>
          </p:cNvSpPr>
          <p:nvPr/>
        </p:nvSpPr>
        <p:spPr>
          <a:xfrm>
            <a:off x="914186" y="1229505"/>
            <a:ext cx="7896181" cy="548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1000"/>
              </a:spcBef>
            </a:pPr>
            <a:r>
              <a:rPr lang="it-IT" sz="2400" b="1" dirty="0">
                <a:solidFill>
                  <a:schemeClr val="accent6">
                    <a:lumMod val="75000"/>
                  </a:schemeClr>
                </a:solidFill>
                <a:latin typeface="Jost" pitchFamily="2" charset="77"/>
                <a:ea typeface="Jost" pitchFamily="2" charset="77"/>
                <a:cs typeface="+mn-cs"/>
              </a:rPr>
              <a:t>… e di email </a:t>
            </a:r>
            <a:r>
              <a:rPr lang="it-IT" sz="2400" b="1" dirty="0" err="1">
                <a:solidFill>
                  <a:schemeClr val="accent6">
                    <a:lumMod val="75000"/>
                  </a:schemeClr>
                </a:solidFill>
                <a:latin typeface="Jost" pitchFamily="2" charset="77"/>
                <a:ea typeface="Jost" pitchFamily="2" charset="77"/>
                <a:cs typeface="+mn-cs"/>
              </a:rPr>
              <a:t>automation</a:t>
            </a:r>
            <a:endParaRPr lang="it-IT" sz="2400" b="1" dirty="0">
              <a:solidFill>
                <a:schemeClr val="accent6">
                  <a:lumMod val="75000"/>
                </a:schemeClr>
              </a:solidFill>
              <a:latin typeface="Jost" pitchFamily="2" charset="77"/>
              <a:ea typeface="Jost" pitchFamily="2" charset="7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912288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6555</TotalTime>
  <Words>1076</Words>
  <Application>Microsoft Macintosh PowerPoint</Application>
  <PresentationFormat>Widescreen</PresentationFormat>
  <Paragraphs>63</Paragraphs>
  <Slides>14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Jost</vt:lpstr>
      <vt:lpstr>Tema di Office</vt:lpstr>
      <vt:lpstr>Strumenti di marketing digitale per l’acquisizione e la fidelizzazione degli utenti</vt:lpstr>
      <vt:lpstr>Strategie di acquisizione degli utenti: la Lead Generation</vt:lpstr>
      <vt:lpstr>Strategie di acquisizione degli utenti: la Lead Generation</vt:lpstr>
      <vt:lpstr>Strategie di acquisizione degli utenti: la Lead Generation</vt:lpstr>
      <vt:lpstr>Gli strumenti di Lead Generation</vt:lpstr>
      <vt:lpstr>Gli strumenti di Lead Generation</vt:lpstr>
      <vt:lpstr>Gli strumenti di Lead Generation</vt:lpstr>
      <vt:lpstr>Email marketing e email automation</vt:lpstr>
      <vt:lpstr>Email marketing e email automation</vt:lpstr>
      <vt:lpstr>Email marketing e email automation</vt:lpstr>
      <vt:lpstr>Email marketing e email automation</vt:lpstr>
      <vt:lpstr>La creazione di una community</vt:lpstr>
      <vt:lpstr>La creazione di una community</vt:lpstr>
      <vt:lpstr>La creazione di una community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Introduzione al branding nell'industria culturale </dc:title>
  <dc:creator>Luigi Apollonio</dc:creator>
  <cp:lastModifiedBy>Luigi Apollonio</cp:lastModifiedBy>
  <cp:revision>15</cp:revision>
  <dcterms:created xsi:type="dcterms:W3CDTF">2023-06-19T09:02:33Z</dcterms:created>
  <dcterms:modified xsi:type="dcterms:W3CDTF">2023-07-10T08:03:27Z</dcterms:modified>
</cp:coreProperties>
</file>