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76" r:id="rId4"/>
    <p:sldId id="265" r:id="rId5"/>
    <p:sldId id="266" r:id="rId6"/>
    <p:sldId id="269" r:id="rId7"/>
    <p:sldId id="270" r:id="rId8"/>
    <p:sldId id="271" r:id="rId9"/>
    <p:sldId id="272" r:id="rId10"/>
    <p:sldId id="273" r:id="rId11"/>
    <p:sldId id="267" r:id="rId12"/>
    <p:sldId id="274" r:id="rId13"/>
    <p:sldId id="261" r:id="rId14"/>
    <p:sldId id="275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076861-D9B5-3021-4DCA-87B87CD82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DB43F0-E6DB-D97B-C2D1-03E7CD4E78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BE3471-ED15-5134-E2F3-F5190AEB0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CCB150-09FF-B293-1B67-26DFCE4FD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19F6A1-AA5D-6572-2D60-8BB04EE49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559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D17AE2-DD91-DB7E-054E-F16015D8A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29361CD-9751-3086-75B0-7DE0A7C1C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3384814-F3A8-9A15-2FD7-F77442348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1EA55E7-BB04-561C-0333-FCB2A2922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94607B-6538-66A6-5AA1-EFDF77FA5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7481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F258D2C-C8CE-9E51-C98F-CBECFD9E0A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7B2F6C5-85BB-D1BD-C7C9-0282572E79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902426-6E3C-745F-4AA5-BD3D346F3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4293A8-DEA6-D31C-D2E7-105203DE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D423EA-9BF8-B98A-AF2A-74041891F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0529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1D19A2-4CE3-9ECF-DCC6-B93753D30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271F62-096F-F304-8F53-B60FABDB5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610BBB-9E3E-508C-4DCF-AB400242A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5F1884-04E8-D6E6-DD5D-B0290148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6CA44D-3EE8-5A1A-CEAE-E0DD90B37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8409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AC0314-E0D5-99AE-CE25-D357535D0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0696B0-678E-0EF1-7C75-D5E371AE3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0998DA-7A88-EE62-AB1F-62E0F5B05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A027A4-ECBB-99BA-F07D-A5A5B9368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183DA-E0D3-C64B-0D1F-A1FE7D05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6570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DB394C-1B25-7EC2-321B-98EDCCA75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FC5187-765E-B212-07EA-48D6E8DFFB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825A877-7CC6-40B9-86FD-75BCE0D6D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AE3883-FC2F-447A-B20F-119642482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B6DF48-D872-3E3A-B2B3-F1F5E7E4B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0C486F2-31BF-751F-C9A3-78773340B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61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34BA07-1A0B-E20A-5E4D-226DFA2A9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B314A32-BF5E-76CD-0F77-009BAE51D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3EEBF56-1253-03E1-B6CE-A2EF80E86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A265272-C0E5-593B-FAF8-83A451B4AE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D1C567D-0B5E-E18E-458E-EE19CE2AD3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718A8E7-E6FF-2289-E15C-3027D0BD0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E01B590-AE90-5256-573B-2B2E680D4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9C12C84-92B0-C6A4-9E4F-9447A99B3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1852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9426E7-A642-6A6A-A048-11C9E5D93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713CC16-365C-E325-8219-15DD9F044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2E3369F-D920-8EF3-D430-F0C023CD9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0B8D6FC-1723-12E0-0B14-8FB4B7BE1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659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41D0BAF-6E37-6C95-5075-66057ADC4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47EF301-487E-714C-B80F-75FC50392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0C5ABB5-C6DF-D277-3D85-7D2C0B243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9707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ABD124-DF08-9158-1A8B-92D3206D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C6E060-A4E1-6392-9CFA-D2BE9F968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860A232-4560-122B-8FCC-CC94C2576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81836E4-4F7E-B324-F951-42CC8910D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AB5055C-E991-C251-C511-8CDCB3443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7B2AC7C-59D2-D2F4-21E9-D25188DA8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7615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7F1523-5302-C65E-3487-C53482908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D7B2BE-5A9F-668F-CB0A-E84FB7AA56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0B2EA66-8186-F25F-51F9-89237BB5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0176B10-AA95-B6AB-CDC5-A4E426C21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C0B6DC3-1938-4789-B4F6-0A66BF505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FC3E0F9-EC81-8375-B689-4B374B7CB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882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4C00019-7B06-0B07-0B70-592DB77BE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E90EFDF-5950-5CB2-D9A5-3092BACB0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7C9F7A9-505A-91E6-B829-C70E64E442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A031D0-8E44-C9C4-5EE3-CC853B69A9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823161-233E-1EA7-175E-DE64E0622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1756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8D2A1-0F3F-470B-912A-B34D5B56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65" y="1566041"/>
            <a:ext cx="11855669" cy="1513490"/>
          </a:xfrm>
        </p:spPr>
        <p:txBody>
          <a:bodyPr>
            <a:noAutofit/>
          </a:bodyPr>
          <a:lstStyle/>
          <a:p>
            <a:r>
              <a:rPr lang="it-IT" sz="4800" dirty="0">
                <a:latin typeface="Jost" pitchFamily="2" charset="77"/>
                <a:ea typeface="Jost" pitchFamily="2" charset="77"/>
              </a:rPr>
              <a:t>Canali online di vendita nell'industria culturale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7367105-E258-6AB0-2AAF-7355A07FAD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44966"/>
            <a:ext cx="9144000" cy="451946"/>
          </a:xfrm>
        </p:spPr>
        <p:txBody>
          <a:bodyPr/>
          <a:lstStyle/>
          <a:p>
            <a:r>
              <a:rPr lang="it-IT" dirty="0">
                <a:latin typeface="Jost" pitchFamily="2" charset="77"/>
                <a:ea typeface="Jost" pitchFamily="2" charset="77"/>
              </a:rPr>
              <a:t>Luigi Apollonio</a:t>
            </a:r>
          </a:p>
        </p:txBody>
      </p:sp>
    </p:spTree>
    <p:extLst>
      <p:ext uri="{BB962C8B-B14F-4D97-AF65-F5344CB8AC3E}">
        <p14:creationId xmlns:p14="http://schemas.microsoft.com/office/powerpoint/2010/main" val="3086055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1304846" y="2066363"/>
            <a:ext cx="9582309" cy="1276138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Ottimizzazione per le ricerche interne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Utilizzare parole chiave pertinenti e categorie appropriate per garantire che i prodotti siano facilmente trovabili all'interno del marketplace.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Canali online di vendita nell'industria culturale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7896181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Best </a:t>
            </a:r>
            <a:r>
              <a:rPr lang="it-IT" sz="2400" b="1" dirty="0" err="1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practice</a:t>
            </a: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 per l'utilizzo dei marketplace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4206EFA2-C545-C560-9EE1-0DC843C4BF3C}"/>
              </a:ext>
            </a:extLst>
          </p:cNvPr>
          <p:cNvSpPr/>
          <p:nvPr/>
        </p:nvSpPr>
        <p:spPr>
          <a:xfrm>
            <a:off x="1304845" y="4905631"/>
            <a:ext cx="9582309" cy="1276138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Gestione delle recensioni e relazione coni clienti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Rispondere prontamente alle domande dei potenziali acquirenti e fornire un'eccellente assistenza clienti per costruire una reputazione positiva.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A9097DE-C91A-D253-ADA0-FB51E8129E3E}"/>
              </a:ext>
            </a:extLst>
          </p:cNvPr>
          <p:cNvSpPr/>
          <p:nvPr/>
        </p:nvSpPr>
        <p:spPr>
          <a:xfrm>
            <a:off x="1304845" y="3485997"/>
            <a:ext cx="9582309" cy="1276138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Gestione dei prezzi e delle commissioni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Calcolare i prezzi tenendo conto delle commissioni applicate dal marketplace e dei costi di produzione, assicurandosi che i prezzi siano competitivi ma ancora redditizi.</a:t>
            </a:r>
          </a:p>
        </p:txBody>
      </p:sp>
    </p:spTree>
    <p:extLst>
      <p:ext uri="{BB962C8B-B14F-4D97-AF65-F5344CB8AC3E}">
        <p14:creationId xmlns:p14="http://schemas.microsoft.com/office/powerpoint/2010/main" val="4188590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1524000" y="2695191"/>
            <a:ext cx="5978611" cy="2198083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La gestione delle vendite di biglietti per eventi culturali attraverso piattaforme di ticketing online offre numerosi vantaggi alle organizzazioni, semplificando il processo di prenotazione e facilitando l'accesso agli eventi.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Strategie di marketing digitale per il posizionamento del brand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10577598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2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Ticketing e prenotazioni online: gestione delle vendite di biglietti per eventi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838FC07-7CA7-7857-ADC2-B85844A31D16}"/>
              </a:ext>
            </a:extLst>
          </p:cNvPr>
          <p:cNvSpPr/>
          <p:nvPr/>
        </p:nvSpPr>
        <p:spPr>
          <a:xfrm>
            <a:off x="8431427" y="2695191"/>
            <a:ext cx="2417805" cy="2198083"/>
          </a:xfrm>
          <a:prstGeom prst="rect">
            <a:avLst/>
          </a:prstGeom>
          <a:ln w="476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 err="1">
                <a:latin typeface="Jost" pitchFamily="2" charset="77"/>
                <a:ea typeface="Jost" pitchFamily="2" charset="77"/>
              </a:rPr>
              <a:t>Eventbrite</a:t>
            </a:r>
            <a:endParaRPr lang="it-IT" dirty="0">
              <a:latin typeface="Jost" pitchFamily="2" charset="77"/>
              <a:ea typeface="Jost" pitchFamily="2" charset="77"/>
            </a:endParaRPr>
          </a:p>
          <a:p>
            <a:pPr algn="just"/>
            <a:r>
              <a:rPr lang="it-IT" dirty="0" err="1">
                <a:latin typeface="Jost" pitchFamily="2" charset="77"/>
                <a:ea typeface="Jost" pitchFamily="2" charset="77"/>
              </a:rPr>
              <a:t>Ticketmaster</a:t>
            </a:r>
            <a:endParaRPr lang="it-IT" dirty="0">
              <a:latin typeface="Jost" pitchFamily="2" charset="77"/>
              <a:ea typeface="Jost" pitchFamily="2" charset="77"/>
            </a:endParaRPr>
          </a:p>
          <a:p>
            <a:pPr algn="just"/>
            <a:r>
              <a:rPr lang="it-IT" dirty="0" err="1">
                <a:latin typeface="Jost" pitchFamily="2" charset="77"/>
                <a:ea typeface="Jost" pitchFamily="2" charset="77"/>
              </a:rPr>
              <a:t>StubHub</a:t>
            </a:r>
            <a:endParaRPr lang="it-IT" dirty="0">
              <a:latin typeface="Jost" pitchFamily="2" charset="77"/>
              <a:ea typeface="Jost" pitchFamily="2" charset="77"/>
            </a:endParaRP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Brown Paper Tickets</a:t>
            </a:r>
          </a:p>
          <a:p>
            <a:pPr algn="just"/>
            <a:r>
              <a:rPr lang="it-IT" dirty="0" err="1">
                <a:latin typeface="Jost" pitchFamily="2" charset="77"/>
                <a:ea typeface="Jost" pitchFamily="2" charset="77"/>
              </a:rPr>
              <a:t>Universe</a:t>
            </a:r>
            <a:endParaRPr lang="it-IT" dirty="0">
              <a:latin typeface="Jost" pitchFamily="2" charset="77"/>
              <a:ea typeface="Jost" pitchFamily="2" charset="77"/>
            </a:endParaRPr>
          </a:p>
          <a:p>
            <a:pPr algn="just"/>
            <a:r>
              <a:rPr lang="it-IT" dirty="0" err="1">
                <a:latin typeface="Jost" pitchFamily="2" charset="77"/>
                <a:ea typeface="Jost" pitchFamily="2" charset="77"/>
              </a:rPr>
              <a:t>Billetto</a:t>
            </a:r>
            <a:endParaRPr lang="it-IT" dirty="0">
              <a:latin typeface="Jost" pitchFamily="2" charset="77"/>
              <a:ea typeface="Jos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45040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717971" y="2109393"/>
            <a:ext cx="4756074" cy="18778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effectLst/>
                <a:latin typeface="Jost" pitchFamily="2" charset="77"/>
                <a:ea typeface="Jost" pitchFamily="2" charset="77"/>
              </a:rPr>
              <a:t>Vendita online</a:t>
            </a:r>
          </a:p>
          <a:p>
            <a:pPr algn="just"/>
            <a:r>
              <a:rPr lang="it-IT" dirty="0">
                <a:effectLst/>
                <a:latin typeface="Jost" pitchFamily="2" charset="77"/>
                <a:ea typeface="Jost" pitchFamily="2" charset="77"/>
              </a:rPr>
              <a:t>Le piattaforme consentono agli acquirenti di acquistare i biglietti tramite il sito web o l'app dedicata.</a:t>
            </a:r>
            <a:endParaRPr lang="it-IT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B81AB72-AA4F-CA54-1351-8E8E7D8DE5DF}"/>
              </a:ext>
            </a:extLst>
          </p:cNvPr>
          <p:cNvSpPr/>
          <p:nvPr/>
        </p:nvSpPr>
        <p:spPr>
          <a:xfrm>
            <a:off x="6717957" y="4518538"/>
            <a:ext cx="4756074" cy="18081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Emissione di biglietti elettronici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I biglietti possono essere inviati agli acquirenti sotto forma di biglietti elettronici che possono essere stampati o mostrati direttamente sui dispositivi mobili.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BA0EC6AF-5E6F-0A38-688E-EA60E8A98C76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9502560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Caratteristiche delle piattaforme di ticketing online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F3EA3E1-9F71-190E-189C-796627A5252B}"/>
              </a:ext>
            </a:extLst>
          </p:cNvPr>
          <p:cNvSpPr/>
          <p:nvPr/>
        </p:nvSpPr>
        <p:spPr>
          <a:xfrm>
            <a:off x="717971" y="4518538"/>
            <a:ext cx="4756074" cy="18081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Gestione degli sconti e delle promozioni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Le piattaforme consentono l'applicazione di sconti e promozioni speciali per incentivare le vendite.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39B30F9-CEF1-7666-3BEE-2B70E6947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Strategie di marketing digitale per il posizionamento del brand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A88D996A-3FB3-2A59-FBFD-E55369C4B9F0}"/>
              </a:ext>
            </a:extLst>
          </p:cNvPr>
          <p:cNvSpPr/>
          <p:nvPr/>
        </p:nvSpPr>
        <p:spPr>
          <a:xfrm>
            <a:off x="6723355" y="2109393"/>
            <a:ext cx="4750674" cy="18778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effectLst/>
                <a:latin typeface="Jost" pitchFamily="2" charset="77"/>
                <a:ea typeface="Jost" pitchFamily="2" charset="77"/>
              </a:rPr>
              <a:t>Scelta dei posti</a:t>
            </a:r>
          </a:p>
          <a:p>
            <a:pPr algn="just"/>
            <a:r>
              <a:rPr lang="it-IT" dirty="0">
                <a:effectLst/>
                <a:latin typeface="Jost" pitchFamily="2" charset="77"/>
                <a:ea typeface="Jost" pitchFamily="2" charset="77"/>
              </a:rPr>
              <a:t>Per gli eventi con posti assegnati, le piattaforme offrono la possibilità di selezionare i posti preferiti in base alla disponibilità.</a:t>
            </a:r>
            <a:endParaRPr lang="it-IT" dirty="0">
              <a:latin typeface="Jost" pitchFamily="2" charset="77"/>
              <a:ea typeface="Jos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46919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3717963" y="2109393"/>
            <a:ext cx="4756074" cy="18778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effectLst/>
                <a:latin typeface="Jost" pitchFamily="2" charset="77"/>
                <a:ea typeface="Jost" pitchFamily="2" charset="77"/>
              </a:rPr>
              <a:t>Accessibilità e comodità</a:t>
            </a:r>
          </a:p>
          <a:p>
            <a:pPr algn="just"/>
            <a:r>
              <a:rPr lang="it-IT" dirty="0">
                <a:effectLst/>
                <a:latin typeface="Jost" pitchFamily="2" charset="77"/>
                <a:ea typeface="Jost" pitchFamily="2" charset="77"/>
              </a:rPr>
              <a:t>I potenziali acquirenti, potendo acquistare i biglietti online da qualsiasi luogo e in qualsiasi momento, evitano la necessità di recarsi fisicamente presso le biglietterie.</a:t>
            </a:r>
            <a:endParaRPr lang="it-IT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B81AB72-AA4F-CA54-1351-8E8E7D8DE5DF}"/>
              </a:ext>
            </a:extLst>
          </p:cNvPr>
          <p:cNvSpPr/>
          <p:nvPr/>
        </p:nvSpPr>
        <p:spPr>
          <a:xfrm>
            <a:off x="6717957" y="4518538"/>
            <a:ext cx="4756074" cy="18081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Gestione semplificata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Le piattaforme di ticketing offrono strumenti per gestire le vendite, inclusi report sulle vendite, assegnazione dei posti, scansioni dei biglietti e assistenza clienti.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BA0EC6AF-5E6F-0A38-688E-EA60E8A98C76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9502560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I vantaggi del ticketing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F3EA3E1-9F71-190E-189C-796627A5252B}"/>
              </a:ext>
            </a:extLst>
          </p:cNvPr>
          <p:cNvSpPr/>
          <p:nvPr/>
        </p:nvSpPr>
        <p:spPr>
          <a:xfrm>
            <a:off x="717971" y="4518538"/>
            <a:ext cx="4756074" cy="18081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Maggiore visibilità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Le piattaforme di ticketing online possono raggiungere un vasto pubblico di potenziali acquirenti, aumentando l'opportunità di vendita dei biglietti.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39B30F9-CEF1-7666-3BEE-2B70E6947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Strategie di marketing digitale per il posizionamento del brand</a:t>
            </a:r>
          </a:p>
        </p:txBody>
      </p:sp>
    </p:spTree>
    <p:extLst>
      <p:ext uri="{BB962C8B-B14F-4D97-AF65-F5344CB8AC3E}">
        <p14:creationId xmlns:p14="http://schemas.microsoft.com/office/powerpoint/2010/main" val="2573127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1304846" y="2066363"/>
            <a:ext cx="9582309" cy="1276138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Ottimizzazione della pagina di acquisto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Creare una pagina di acquisto intuitiva e semplice da utilizzare, con informazioni chiare sul prezzo, le date, gli orari e le politiche di cancellazione.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Canali online di vendita nell'industria culturale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7896181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Best </a:t>
            </a:r>
            <a:r>
              <a:rPr lang="it-IT" sz="2400" b="1" dirty="0" err="1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practice</a:t>
            </a: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 per l'utilizzo del ticketing online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4206EFA2-C545-C560-9EE1-0DC843C4BF3C}"/>
              </a:ext>
            </a:extLst>
          </p:cNvPr>
          <p:cNvSpPr/>
          <p:nvPr/>
        </p:nvSpPr>
        <p:spPr>
          <a:xfrm>
            <a:off x="1304845" y="4905631"/>
            <a:ext cx="9582309" cy="1276138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Monitoraggio e gestione delle vendite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Monitorare costantemente le vendite dei biglietti, analizzare i dati per identificare le tendenze e apportare eventuali modifiche alle strategie di vendita.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A9097DE-C91A-D253-ADA0-FB51E8129E3E}"/>
              </a:ext>
            </a:extLst>
          </p:cNvPr>
          <p:cNvSpPr/>
          <p:nvPr/>
        </p:nvSpPr>
        <p:spPr>
          <a:xfrm>
            <a:off x="1304845" y="3485997"/>
            <a:ext cx="9582309" cy="1276138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Promozione e marketing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Utilizzare le strategie di marketing digitale, come la pubblicità online, l'email marketing e i social media, per promuovere gli eventi e generare interesse per l'acquisto dei biglietti.</a:t>
            </a:r>
          </a:p>
        </p:txBody>
      </p:sp>
    </p:spTree>
    <p:extLst>
      <p:ext uri="{BB962C8B-B14F-4D97-AF65-F5344CB8AC3E}">
        <p14:creationId xmlns:p14="http://schemas.microsoft.com/office/powerpoint/2010/main" val="344109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Canali online di vendita nell'industria culturale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9480545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Introduzione ai canali online di vendita per l'industria culturale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416A28CD-AA12-2F09-84E2-70DA61FF5897}"/>
              </a:ext>
            </a:extLst>
          </p:cNvPr>
          <p:cNvGrpSpPr/>
          <p:nvPr/>
        </p:nvGrpSpPr>
        <p:grpSpPr>
          <a:xfrm>
            <a:off x="325821" y="2073633"/>
            <a:ext cx="11540358" cy="3378427"/>
            <a:chOff x="38892" y="2481406"/>
            <a:chExt cx="11540358" cy="3378427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43CF44AE-9613-C394-0678-A79948762518}"/>
                </a:ext>
              </a:extLst>
            </p:cNvPr>
            <p:cNvSpPr/>
            <p:nvPr/>
          </p:nvSpPr>
          <p:spPr>
            <a:xfrm>
              <a:off x="329513" y="2481406"/>
              <a:ext cx="10345848" cy="649016"/>
            </a:xfrm>
            <a:prstGeom prst="rect">
              <a:avLst/>
            </a:prstGeom>
            <a:noFill/>
            <a:ln w="25400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it-IT" sz="2000" dirty="0">
                  <a:latin typeface="Jost" pitchFamily="2" charset="77"/>
                  <a:ea typeface="Jost" pitchFamily="2" charset="77"/>
                </a:rPr>
                <a:t>I canali online di vendita sono diventati sempre più rilevanti nell'industria culturale per diversi motivi: </a:t>
              </a:r>
            </a:p>
          </p:txBody>
        </p:sp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0B81AB72-AA4F-CA54-1351-8E8E7D8DE5DF}"/>
                </a:ext>
              </a:extLst>
            </p:cNvPr>
            <p:cNvSpPr/>
            <p:nvPr/>
          </p:nvSpPr>
          <p:spPr>
            <a:xfrm>
              <a:off x="4015552" y="3964967"/>
              <a:ext cx="3587038" cy="1889164"/>
            </a:xfrm>
            <a:prstGeom prst="rect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it-IT" sz="1800" b="1" dirty="0">
                  <a:latin typeface="Jost" pitchFamily="2" charset="77"/>
                  <a:ea typeface="Jost" pitchFamily="2" charset="77"/>
                </a:rPr>
                <a:t>Incremento delle opportunità di vendita</a:t>
              </a:r>
            </a:p>
            <a:p>
              <a:pPr algn="just"/>
              <a:r>
                <a:rPr lang="it-IT" sz="1800" dirty="0">
                  <a:latin typeface="Jost" pitchFamily="2" charset="77"/>
                  <a:ea typeface="Jost" pitchFamily="2" charset="77"/>
                </a:rPr>
                <a:t>Consentono di raggiungere nuovi clienti e generare ulteriori entrate al di là dei canali tradizionali.</a:t>
              </a:r>
            </a:p>
          </p:txBody>
        </p:sp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0EF4AA57-966A-72D6-14AB-E00695F11BFC}"/>
                </a:ext>
              </a:extLst>
            </p:cNvPr>
            <p:cNvSpPr/>
            <p:nvPr/>
          </p:nvSpPr>
          <p:spPr>
            <a:xfrm>
              <a:off x="38892" y="3970669"/>
              <a:ext cx="3587038" cy="1889164"/>
            </a:xfrm>
            <a:prstGeom prst="rect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it-IT" b="1" dirty="0">
                  <a:latin typeface="Jost" pitchFamily="2" charset="77"/>
                  <a:ea typeface="Jost" pitchFamily="2" charset="77"/>
                </a:rPr>
                <a:t>Maggiore accessibilità</a:t>
              </a:r>
            </a:p>
            <a:p>
              <a:pPr algn="just"/>
              <a:r>
                <a:rPr lang="it-IT" dirty="0">
                  <a:latin typeface="Jost" pitchFamily="2" charset="77"/>
                  <a:ea typeface="Jost" pitchFamily="2" charset="77"/>
                </a:rPr>
                <a:t>Consentono di raggiungere un pubblico globale, eliminando le limitazioni </a:t>
              </a:r>
              <a:r>
                <a:rPr lang="it-IT" dirty="0"/>
                <a:t>geografiche e aprendo nuove opportunità di vendita.</a:t>
              </a:r>
              <a:endParaRPr lang="it-IT" dirty="0">
                <a:latin typeface="Jost" pitchFamily="2" charset="77"/>
                <a:ea typeface="Jost" pitchFamily="2" charset="77"/>
              </a:endParaRPr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73BFEA24-A87E-7C3A-9FB4-47C275CD50D6}"/>
                </a:ext>
              </a:extLst>
            </p:cNvPr>
            <p:cNvSpPr/>
            <p:nvPr/>
          </p:nvSpPr>
          <p:spPr>
            <a:xfrm>
              <a:off x="7992211" y="3964967"/>
              <a:ext cx="3587039" cy="1889164"/>
            </a:xfrm>
            <a:prstGeom prst="rect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it-IT" b="1" dirty="0">
                  <a:latin typeface="Jost" pitchFamily="2" charset="77"/>
                  <a:ea typeface="Jost" pitchFamily="2" charset="77"/>
                </a:rPr>
                <a:t>Riduzione dei costi operativi</a:t>
              </a:r>
            </a:p>
            <a:p>
              <a:pPr algn="just"/>
              <a:r>
                <a:rPr lang="it-IT" dirty="0">
                  <a:latin typeface="Jost" pitchFamily="2" charset="77"/>
                  <a:ea typeface="Jost" pitchFamily="2" charset="77"/>
                </a:rPr>
                <a:t>Riducono i costi di distribuzione fisica e gestione del punto vendita, consentendo di concentrare le risorse su altre attività.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6123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Canali online di vendita nell'industria culturale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9480545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Introduzione ai canali online di vendita per l'industria culturale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416A28CD-AA12-2F09-84E2-70DA61FF5897}"/>
              </a:ext>
            </a:extLst>
          </p:cNvPr>
          <p:cNvGrpSpPr/>
          <p:nvPr/>
        </p:nvGrpSpPr>
        <p:grpSpPr>
          <a:xfrm>
            <a:off x="616442" y="2286766"/>
            <a:ext cx="10959116" cy="3928683"/>
            <a:chOff x="329513" y="2694539"/>
            <a:chExt cx="10959116" cy="3928683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43CF44AE-9613-C394-0678-A79948762518}"/>
                </a:ext>
              </a:extLst>
            </p:cNvPr>
            <p:cNvSpPr/>
            <p:nvPr/>
          </p:nvSpPr>
          <p:spPr>
            <a:xfrm>
              <a:off x="329513" y="2695193"/>
              <a:ext cx="2843449" cy="1530818"/>
            </a:xfrm>
            <a:prstGeom prst="rect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it-IT" b="1" dirty="0">
                  <a:latin typeface="Jost" pitchFamily="2" charset="77"/>
                  <a:ea typeface="Jost" pitchFamily="2" charset="77"/>
                </a:rPr>
                <a:t>E-commerce</a:t>
              </a:r>
            </a:p>
            <a:p>
              <a:pPr algn="just"/>
              <a:r>
                <a:rPr lang="it-IT" dirty="0">
                  <a:latin typeface="Jost" pitchFamily="2" charset="77"/>
                  <a:ea typeface="Jost" pitchFamily="2" charset="77"/>
                </a:rPr>
                <a:t>Vendita diretta di prodotti o servizi culturali attraverso un sito web dedicato.</a:t>
              </a:r>
            </a:p>
          </p:txBody>
        </p:sp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0B81AB72-AA4F-CA54-1351-8E8E7D8DE5DF}"/>
                </a:ext>
              </a:extLst>
            </p:cNvPr>
            <p:cNvSpPr/>
            <p:nvPr/>
          </p:nvSpPr>
          <p:spPr>
            <a:xfrm>
              <a:off x="7497827" y="2694539"/>
              <a:ext cx="3790802" cy="1889163"/>
            </a:xfrm>
            <a:prstGeom prst="rect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it-IT" sz="1800" b="1" dirty="0">
                  <a:latin typeface="Jost" pitchFamily="2" charset="77"/>
                  <a:ea typeface="Jost" pitchFamily="2" charset="77"/>
                </a:rPr>
                <a:t>Piattaforme di e-commerce</a:t>
              </a:r>
            </a:p>
            <a:p>
              <a:pPr algn="just"/>
              <a:r>
                <a:rPr lang="it-IT" sz="1800" dirty="0">
                  <a:latin typeface="Jost" pitchFamily="2" charset="77"/>
                  <a:ea typeface="Jost" pitchFamily="2" charset="77"/>
                </a:rPr>
                <a:t>Utilizzo di piattaforme di terze parti come Amazon, </a:t>
              </a:r>
              <a:r>
                <a:rPr lang="it-IT" sz="1800" dirty="0" err="1">
                  <a:latin typeface="Jost" pitchFamily="2" charset="77"/>
                  <a:ea typeface="Jost" pitchFamily="2" charset="77"/>
                </a:rPr>
                <a:t>Etsy</a:t>
              </a:r>
              <a:r>
                <a:rPr lang="it-IT" sz="1800" dirty="0">
                  <a:latin typeface="Jost" pitchFamily="2" charset="77"/>
                  <a:ea typeface="Jost" pitchFamily="2" charset="77"/>
                </a:rPr>
                <a:t>, eBay, Spotify, per fare alcuni esempi, per vendere prodotti, servizi o fruizione di eventi.</a:t>
              </a:r>
            </a:p>
          </p:txBody>
        </p:sp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0EF4AA57-966A-72D6-14AB-E00695F11BFC}"/>
                </a:ext>
              </a:extLst>
            </p:cNvPr>
            <p:cNvSpPr/>
            <p:nvPr/>
          </p:nvSpPr>
          <p:spPr>
            <a:xfrm>
              <a:off x="329513" y="4734058"/>
              <a:ext cx="2843449" cy="1889164"/>
            </a:xfrm>
            <a:prstGeom prst="rect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it-IT" b="1" dirty="0">
                  <a:latin typeface="Jost" pitchFamily="2" charset="77"/>
                  <a:ea typeface="Jost" pitchFamily="2" charset="77"/>
                </a:rPr>
                <a:t>Ticketing online</a:t>
              </a:r>
            </a:p>
            <a:p>
              <a:pPr algn="just"/>
              <a:r>
                <a:rPr lang="it-IT" dirty="0">
                  <a:latin typeface="Jost" pitchFamily="2" charset="77"/>
                  <a:ea typeface="Jost" pitchFamily="2" charset="77"/>
                </a:rPr>
                <a:t>Vendita di biglietti per eventi culturali attraverso piattaforme di ticketing online come </a:t>
              </a:r>
              <a:r>
                <a:rPr lang="it-IT" dirty="0" err="1">
                  <a:latin typeface="Jost" pitchFamily="2" charset="77"/>
                  <a:ea typeface="Jost" pitchFamily="2" charset="77"/>
                </a:rPr>
                <a:t>Eventbrite</a:t>
              </a:r>
              <a:r>
                <a:rPr lang="it-IT" dirty="0">
                  <a:latin typeface="Jost" pitchFamily="2" charset="77"/>
                  <a:ea typeface="Jost" pitchFamily="2" charset="77"/>
                </a:rPr>
                <a:t>, </a:t>
              </a:r>
              <a:r>
                <a:rPr lang="it-IT" dirty="0" err="1">
                  <a:latin typeface="Jost" pitchFamily="2" charset="77"/>
                  <a:ea typeface="Jost" pitchFamily="2" charset="77"/>
                </a:rPr>
                <a:t>TicketOne</a:t>
              </a:r>
              <a:r>
                <a:rPr lang="it-IT" dirty="0">
                  <a:latin typeface="Jost" pitchFamily="2" charset="77"/>
                  <a:ea typeface="Jost" pitchFamily="2" charset="77"/>
                </a:rPr>
                <a:t> o </a:t>
              </a:r>
              <a:r>
                <a:rPr lang="it-IT" dirty="0" err="1">
                  <a:latin typeface="Jost" pitchFamily="2" charset="77"/>
                  <a:ea typeface="Jost" pitchFamily="2" charset="77"/>
                </a:rPr>
                <a:t>Ticketmaster</a:t>
              </a:r>
              <a:r>
                <a:rPr lang="it-IT" dirty="0">
                  <a:latin typeface="Jost" pitchFamily="2" charset="77"/>
                  <a:ea typeface="Jost" pitchFamily="2" charset="77"/>
                </a:rPr>
                <a:t>.</a:t>
              </a:r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73BFEA24-A87E-7C3A-9FB4-47C275CD50D6}"/>
                </a:ext>
              </a:extLst>
            </p:cNvPr>
            <p:cNvSpPr/>
            <p:nvPr/>
          </p:nvSpPr>
          <p:spPr>
            <a:xfrm>
              <a:off x="7497825" y="4734058"/>
              <a:ext cx="3790801" cy="1889164"/>
            </a:xfrm>
            <a:prstGeom prst="rect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it-IT" b="1" dirty="0">
                  <a:latin typeface="Jost" pitchFamily="2" charset="77"/>
                  <a:ea typeface="Jost" pitchFamily="2" charset="77"/>
                </a:rPr>
                <a:t>Distribuzione digitale</a:t>
              </a:r>
            </a:p>
            <a:p>
              <a:pPr algn="just"/>
              <a:r>
                <a:rPr lang="it-IT" dirty="0">
                  <a:latin typeface="Jost" pitchFamily="2" charset="77"/>
                  <a:ea typeface="Jost" pitchFamily="2" charset="77"/>
                </a:rPr>
                <a:t>Vendita di contenuti digitali come e-book, musica o film attraverso piattaforme come Amazon Kindle, iTunes, Netflix.</a:t>
              </a:r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AF0B992C-7745-6F3E-4252-89BEC1482559}"/>
                </a:ext>
              </a:extLst>
            </p:cNvPr>
            <p:cNvSpPr/>
            <p:nvPr/>
          </p:nvSpPr>
          <p:spPr>
            <a:xfrm>
              <a:off x="3759208" y="3598543"/>
              <a:ext cx="3152369" cy="1889163"/>
            </a:xfrm>
            <a:prstGeom prst="rect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it-IT" sz="1800" b="1" dirty="0">
                  <a:latin typeface="Jost" pitchFamily="2" charset="77"/>
                  <a:ea typeface="Jost" pitchFamily="2" charset="77"/>
                </a:rPr>
                <a:t>Social commerce</a:t>
              </a:r>
            </a:p>
            <a:p>
              <a:pPr algn="just"/>
              <a:r>
                <a:rPr lang="it-IT" sz="1800" dirty="0">
                  <a:latin typeface="Jost" pitchFamily="2" charset="77"/>
                  <a:ea typeface="Jost" pitchFamily="2" charset="77"/>
                </a:rPr>
                <a:t>Utilizzo dei social media come Facebook, Instagram o Pinterest per promuovere e vendere prodotti culturali.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7837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996778" y="2243461"/>
            <a:ext cx="4267200" cy="1871340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Creare un </a:t>
            </a:r>
            <a:r>
              <a:rPr lang="it-IT" b="1" dirty="0">
                <a:latin typeface="Jost" pitchFamily="2" charset="77"/>
                <a:ea typeface="Jost" pitchFamily="2" charset="77"/>
              </a:rPr>
              <a:t>negozio online</a:t>
            </a:r>
            <a:r>
              <a:rPr lang="it-IT" dirty="0">
                <a:latin typeface="Jost" pitchFamily="2" charset="77"/>
                <a:ea typeface="Jost" pitchFamily="2" charset="77"/>
              </a:rPr>
              <a:t> per vendere prodotti o servizi culturali offre alle organizzazioni culturali un modo efficace per raggiungere un pubblico più ampio e aumentare le vendite.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B81AB72-AA4F-CA54-1351-8E8E7D8DE5DF}"/>
              </a:ext>
            </a:extLst>
          </p:cNvPr>
          <p:cNvSpPr/>
          <p:nvPr/>
        </p:nvSpPr>
        <p:spPr>
          <a:xfrm>
            <a:off x="6684582" y="2243461"/>
            <a:ext cx="4510640" cy="1871340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La </a:t>
            </a:r>
            <a:r>
              <a:rPr lang="it-IT" b="1" dirty="0">
                <a:latin typeface="Jost" pitchFamily="2" charset="77"/>
                <a:ea typeface="Jost" pitchFamily="2" charset="77"/>
              </a:rPr>
              <a:t>pianificazione</a:t>
            </a:r>
            <a:r>
              <a:rPr lang="it-IT" dirty="0">
                <a:latin typeface="Jost" pitchFamily="2" charset="77"/>
                <a:ea typeface="Jost" pitchFamily="2" charset="77"/>
              </a:rPr>
              <a:t> accurata, una gestione efficace dei prodotti e una strategia di marketing appropriata sono fondamentali per il successo del negozio online.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Canali online di vendita nell'industria culturale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630195" y="1229505"/>
            <a:ext cx="10565027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E-commerce, creare un negozio online per vendere prodotti o servizi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38F9BAA-1F10-EA92-07E6-0CA63C55A769}"/>
              </a:ext>
            </a:extLst>
          </p:cNvPr>
          <p:cNvSpPr/>
          <p:nvPr/>
        </p:nvSpPr>
        <p:spPr>
          <a:xfrm>
            <a:off x="3962400" y="4490884"/>
            <a:ext cx="4267200" cy="1772039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Monitorare costantemente le </a:t>
            </a:r>
            <a:r>
              <a:rPr lang="it-IT" b="1" dirty="0">
                <a:latin typeface="Jost" pitchFamily="2" charset="77"/>
                <a:ea typeface="Jost" pitchFamily="2" charset="77"/>
              </a:rPr>
              <a:t>prestazioni</a:t>
            </a:r>
            <a:r>
              <a:rPr lang="it-IT" dirty="0">
                <a:latin typeface="Jost" pitchFamily="2" charset="77"/>
                <a:ea typeface="Jost" pitchFamily="2" charset="77"/>
              </a:rPr>
              <a:t> del negozio online, analizzare i dati e apportare miglioramenti continui per ottimizzare le vendite e l'esperienza del cliente.</a:t>
            </a:r>
          </a:p>
        </p:txBody>
      </p:sp>
    </p:spTree>
    <p:extLst>
      <p:ext uri="{BB962C8B-B14F-4D97-AF65-F5344CB8AC3E}">
        <p14:creationId xmlns:p14="http://schemas.microsoft.com/office/powerpoint/2010/main" val="2936266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1304846" y="2066363"/>
            <a:ext cx="9582309" cy="1276138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Identificazione dei prodotti o servizi da vendere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Definire l'offerta che sarà disponibile nel negozio online, inclusi libri, musica, opere d'arte, biglietti per eventi, merchandising, corsi online, ecc.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Canali online di vendita nell'industria culturale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7896181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Pianificazione del negozio online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4206EFA2-C545-C560-9EE1-0DC843C4BF3C}"/>
              </a:ext>
            </a:extLst>
          </p:cNvPr>
          <p:cNvSpPr/>
          <p:nvPr/>
        </p:nvSpPr>
        <p:spPr>
          <a:xfrm>
            <a:off x="1304845" y="4905631"/>
            <a:ext cx="9582309" cy="1276138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Funzionalità del carrello e del checkout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Assicurarsi che il processo di aggiunta dei prodotti al carrello e il checkout siano semplici e senza intoppi per evitare che i clienti abbandonino il processo di acquisto.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A9097DE-C91A-D253-ADA0-FB51E8129E3E}"/>
              </a:ext>
            </a:extLst>
          </p:cNvPr>
          <p:cNvSpPr/>
          <p:nvPr/>
        </p:nvSpPr>
        <p:spPr>
          <a:xfrm>
            <a:off x="1304845" y="3485997"/>
            <a:ext cx="9582309" cy="1276138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Struttura del sito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Creare una struttura di navigazione chiara e intuitiva che consenta ai visitatori di trovare facilmente i prodotti desiderati e di completare l'acquisto in modo semplice.</a:t>
            </a:r>
          </a:p>
        </p:txBody>
      </p:sp>
    </p:spTree>
    <p:extLst>
      <p:ext uri="{BB962C8B-B14F-4D97-AF65-F5344CB8AC3E}">
        <p14:creationId xmlns:p14="http://schemas.microsoft.com/office/powerpoint/2010/main" val="1290845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1304845" y="2060686"/>
            <a:ext cx="9582309" cy="1155480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Ottimizzazione per i motori di ricerca (SEO)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Utilizzare le migliori pratiche di SEO per migliorare la visibilità del negozio online nei risultati dei motori di ricerca e attirare traffico qualificato.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Canali online di vendita nell'industria culturale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7896181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Marketing e promozione del negozio online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4206EFA2-C545-C560-9EE1-0DC843C4BF3C}"/>
              </a:ext>
            </a:extLst>
          </p:cNvPr>
          <p:cNvSpPr/>
          <p:nvPr/>
        </p:nvSpPr>
        <p:spPr>
          <a:xfrm>
            <a:off x="1304845" y="4905631"/>
            <a:ext cx="9582309" cy="1155480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E-mail marketing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Creare una strategia di e-mail marketing per informare gli utenti sulle offerte, le promozioni e gli aggiornamenti del negozio online.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A9097DE-C91A-D253-ADA0-FB51E8129E3E}"/>
              </a:ext>
            </a:extLst>
          </p:cNvPr>
          <p:cNvSpPr/>
          <p:nvPr/>
        </p:nvSpPr>
        <p:spPr>
          <a:xfrm>
            <a:off x="1304845" y="3485997"/>
            <a:ext cx="9582309" cy="1155480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Promozione sui social media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Utilizzare i social media per promuovere il negozio online, pubblicare contenuti rilevanti, coinvolgere il pubblico e incoraggiare le condivisioni e le interazioni.</a:t>
            </a:r>
          </a:p>
        </p:txBody>
      </p:sp>
    </p:spTree>
    <p:extLst>
      <p:ext uri="{BB962C8B-B14F-4D97-AF65-F5344CB8AC3E}">
        <p14:creationId xmlns:p14="http://schemas.microsoft.com/office/powerpoint/2010/main" val="2012386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896930" y="2923083"/>
            <a:ext cx="5099222" cy="2156850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L'utilizzo di </a:t>
            </a:r>
            <a:r>
              <a:rPr lang="it-IT" b="1" dirty="0">
                <a:latin typeface="Jost" pitchFamily="2" charset="77"/>
                <a:ea typeface="Jost" pitchFamily="2" charset="77"/>
              </a:rPr>
              <a:t>marketplace specializzati </a:t>
            </a:r>
            <a:r>
              <a:rPr lang="it-IT" dirty="0">
                <a:latin typeface="Jost" pitchFamily="2" charset="77"/>
                <a:ea typeface="Jost" pitchFamily="2" charset="77"/>
              </a:rPr>
              <a:t>offre alle organizzazioni una piattaforma aggiuntiva per vendere i propri prodotti e raggiungere un pubblico più vasto. Tra i numerosi vantaggi, c’è anche l'opportunità di beneficiare delle funzionalità e dell'infrastruttura di supporto.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B81AB72-AA4F-CA54-1351-8E8E7D8DE5DF}"/>
              </a:ext>
            </a:extLst>
          </p:cNvPr>
          <p:cNvSpPr/>
          <p:nvPr/>
        </p:nvSpPr>
        <p:spPr>
          <a:xfrm>
            <a:off x="6684582" y="2243461"/>
            <a:ext cx="4510640" cy="1871340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La scelta del marketplace giusto, l'ottimizzazione del </a:t>
            </a:r>
            <a:r>
              <a:rPr lang="it-IT" b="1" dirty="0">
                <a:latin typeface="Jost" pitchFamily="2" charset="77"/>
                <a:ea typeface="Jost" pitchFamily="2" charset="77"/>
              </a:rPr>
              <a:t>profilo venditore</a:t>
            </a:r>
            <a:r>
              <a:rPr lang="it-IT" dirty="0">
                <a:latin typeface="Jost" pitchFamily="2" charset="77"/>
                <a:ea typeface="Jost" pitchFamily="2" charset="77"/>
              </a:rPr>
              <a:t> e la gestione attenta delle vendite e del servizio clienti sono fondamentali per il successo nell'utilizzo di tali piattaforme.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Canali online di vendita nell'industria culturale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630195" y="1229505"/>
            <a:ext cx="10565027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Marketplace: utilizzo di piattaforme di vendita online 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38F9BAA-1F10-EA92-07E6-0CA63C55A769}"/>
              </a:ext>
            </a:extLst>
          </p:cNvPr>
          <p:cNvSpPr/>
          <p:nvPr/>
        </p:nvSpPr>
        <p:spPr>
          <a:xfrm>
            <a:off x="6684581" y="4580194"/>
            <a:ext cx="4510641" cy="1772039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Le organizzazioni possono </a:t>
            </a:r>
            <a:r>
              <a:rPr lang="it-IT" b="1" dirty="0">
                <a:latin typeface="Jost" pitchFamily="2" charset="77"/>
                <a:ea typeface="Jost" pitchFamily="2" charset="77"/>
              </a:rPr>
              <a:t>combinare</a:t>
            </a:r>
            <a:r>
              <a:rPr lang="it-IT" dirty="0">
                <a:latin typeface="Jost" pitchFamily="2" charset="77"/>
                <a:ea typeface="Jost" pitchFamily="2" charset="77"/>
              </a:rPr>
              <a:t> l'utilizzo di un negozio online autonomo e dei marketplace per massimizzare la visibilità e le opportunità di vendita online.</a:t>
            </a:r>
          </a:p>
        </p:txBody>
      </p:sp>
    </p:spTree>
    <p:extLst>
      <p:ext uri="{BB962C8B-B14F-4D97-AF65-F5344CB8AC3E}">
        <p14:creationId xmlns:p14="http://schemas.microsoft.com/office/powerpoint/2010/main" val="2687758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Canali online di vendita nell'industria culturale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7896181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Marketplace: utilizzo di piattaforme di vendita online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CDB6D457-3DBE-A16E-65F8-12A4F997456C}"/>
              </a:ext>
            </a:extLst>
          </p:cNvPr>
          <p:cNvGrpSpPr/>
          <p:nvPr/>
        </p:nvGrpSpPr>
        <p:grpSpPr>
          <a:xfrm>
            <a:off x="1008283" y="2454248"/>
            <a:ext cx="10175434" cy="1901549"/>
            <a:chOff x="711721" y="2454248"/>
            <a:chExt cx="10175434" cy="1901549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43CF44AE-9613-C394-0678-A79948762518}"/>
                </a:ext>
              </a:extLst>
            </p:cNvPr>
            <p:cNvSpPr/>
            <p:nvPr/>
          </p:nvSpPr>
          <p:spPr>
            <a:xfrm>
              <a:off x="6096000" y="2454248"/>
              <a:ext cx="4791155" cy="1901548"/>
            </a:xfrm>
            <a:prstGeom prst="rect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it-IT" dirty="0">
                  <a:latin typeface="Jost" pitchFamily="2" charset="77"/>
                  <a:ea typeface="Jost" pitchFamily="2" charset="77"/>
                </a:rPr>
                <a:t>Esistono diverse piattaforme di vendita online come </a:t>
              </a:r>
              <a:r>
                <a:rPr lang="it-IT" dirty="0" err="1">
                  <a:latin typeface="Jost" pitchFamily="2" charset="77"/>
                  <a:ea typeface="Jost" pitchFamily="2" charset="77"/>
                </a:rPr>
                <a:t>Etsy</a:t>
              </a:r>
              <a:r>
                <a:rPr lang="it-IT" dirty="0">
                  <a:latin typeface="Jost" pitchFamily="2" charset="77"/>
                  <a:ea typeface="Jost" pitchFamily="2" charset="77"/>
                </a:rPr>
                <a:t>, Society6, </a:t>
              </a:r>
              <a:r>
                <a:rPr lang="it-IT" dirty="0" err="1">
                  <a:latin typeface="Jost" pitchFamily="2" charset="77"/>
                  <a:ea typeface="Jost" pitchFamily="2" charset="77"/>
                </a:rPr>
                <a:t>Redbubble</a:t>
              </a:r>
              <a:r>
                <a:rPr lang="it-IT" dirty="0">
                  <a:latin typeface="Jost" pitchFamily="2" charset="77"/>
                  <a:ea typeface="Jost" pitchFamily="2" charset="77"/>
                </a:rPr>
                <a:t> e </a:t>
              </a:r>
              <a:r>
                <a:rPr lang="it-IT" dirty="0" err="1">
                  <a:latin typeface="Jost" pitchFamily="2" charset="77"/>
                  <a:ea typeface="Jost" pitchFamily="2" charset="77"/>
                </a:rPr>
                <a:t>Artfinder</a:t>
              </a:r>
              <a:r>
                <a:rPr lang="it-IT" dirty="0">
                  <a:latin typeface="Jost" pitchFamily="2" charset="77"/>
                  <a:ea typeface="Jost" pitchFamily="2" charset="77"/>
                </a:rPr>
                <a:t> che hanno un taglio dedicato al mondo dell’arte. Ci sono poi i marketplace più comuni come Amazon e eBay.</a:t>
              </a:r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5A9097DE-C91A-D253-ADA0-FB51E8129E3E}"/>
                </a:ext>
              </a:extLst>
            </p:cNvPr>
            <p:cNvSpPr/>
            <p:nvPr/>
          </p:nvSpPr>
          <p:spPr>
            <a:xfrm>
              <a:off x="711721" y="2454248"/>
              <a:ext cx="4791155" cy="1901549"/>
            </a:xfrm>
            <a:prstGeom prst="rect">
              <a:avLst/>
            </a:prstGeom>
            <a:ln w="254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it-IT" dirty="0">
                  <a:latin typeface="Jost" pitchFamily="2" charset="77"/>
                  <a:ea typeface="Jost" pitchFamily="2" charset="77"/>
                </a:rPr>
                <a:t>Prima di scegliere un marketplace, è importante valutare diversi fattori, tra cui la popolarità della piattaforma, la sua rilevanza nel settore di riferimento, le commissioni applicate e le politiche di vendita.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4637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1304846" y="2066363"/>
            <a:ext cx="9582309" cy="1276138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Ampia visibilità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I marketplace attirano un grande numero di visitatori, consentendo alle organizzazioni di raggiungere un pubblico più ampio.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Canali online di vendita nell'industria culturale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7896181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Vantaggi dell'utilizzo di un marketplace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4206EFA2-C545-C560-9EE1-0DC843C4BF3C}"/>
              </a:ext>
            </a:extLst>
          </p:cNvPr>
          <p:cNvSpPr/>
          <p:nvPr/>
        </p:nvSpPr>
        <p:spPr>
          <a:xfrm>
            <a:off x="1304845" y="4905631"/>
            <a:ext cx="9582309" cy="1276138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Gestione semplificata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I marketplace offrono spesso strumenti per la gestione delle vendite, inclusi strumenti di marketing, assistenza clienti e pagamenti sicuri.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A9097DE-C91A-D253-ADA0-FB51E8129E3E}"/>
              </a:ext>
            </a:extLst>
          </p:cNvPr>
          <p:cNvSpPr/>
          <p:nvPr/>
        </p:nvSpPr>
        <p:spPr>
          <a:xfrm>
            <a:off x="1304845" y="3485997"/>
            <a:ext cx="9582309" cy="1276138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Credibilità e fiducia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I marketplace hanno un sistema di valutazione e recensioni che aiuta a costruire la fiducia dei potenziali acquirenti.</a:t>
            </a:r>
          </a:p>
        </p:txBody>
      </p:sp>
    </p:spTree>
    <p:extLst>
      <p:ext uri="{BB962C8B-B14F-4D97-AF65-F5344CB8AC3E}">
        <p14:creationId xmlns:p14="http://schemas.microsoft.com/office/powerpoint/2010/main" val="37033728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2432</TotalTime>
  <Words>1260</Words>
  <Application>Microsoft Macintosh PowerPoint</Application>
  <PresentationFormat>Widescreen</PresentationFormat>
  <Paragraphs>104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Jost</vt:lpstr>
      <vt:lpstr>Tema di Office</vt:lpstr>
      <vt:lpstr>Canali online di vendita nell'industria culturale</vt:lpstr>
      <vt:lpstr>Canali online di vendita nell'industria culturale</vt:lpstr>
      <vt:lpstr>Canali online di vendita nell'industria culturale</vt:lpstr>
      <vt:lpstr>Canali online di vendita nell'industria culturale</vt:lpstr>
      <vt:lpstr>Canali online di vendita nell'industria culturale</vt:lpstr>
      <vt:lpstr>Canali online di vendita nell'industria culturale</vt:lpstr>
      <vt:lpstr>Canali online di vendita nell'industria culturale</vt:lpstr>
      <vt:lpstr>Canali online di vendita nell'industria culturale</vt:lpstr>
      <vt:lpstr>Canali online di vendita nell'industria culturale</vt:lpstr>
      <vt:lpstr>Canali online di vendita nell'industria culturale</vt:lpstr>
      <vt:lpstr>Strategie di marketing digitale per il posizionamento del brand</vt:lpstr>
      <vt:lpstr>Strategie di marketing digitale per il posizionamento del brand</vt:lpstr>
      <vt:lpstr>Strategie di marketing digitale per il posizionamento del brand</vt:lpstr>
      <vt:lpstr>Canali online di vendita nell'industria culturale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Introduzione al branding nell'industria culturale </dc:title>
  <dc:creator>Luigi Apollonio</dc:creator>
  <cp:lastModifiedBy>Luigi Apollonio</cp:lastModifiedBy>
  <cp:revision>13</cp:revision>
  <dcterms:created xsi:type="dcterms:W3CDTF">2023-06-19T09:02:33Z</dcterms:created>
  <dcterms:modified xsi:type="dcterms:W3CDTF">2023-07-10T08:01:47Z</dcterms:modified>
</cp:coreProperties>
</file>