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1" r:id="rId9"/>
    <p:sldId id="268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076861-D9B5-3021-4DCA-87B87CD8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DB43F0-E6DB-D97B-C2D1-03E7CD4E78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BE3471-ED15-5134-E2F3-F5190AEB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CCB150-09FF-B293-1B67-26DFCE4FD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19F6A1-AA5D-6572-2D60-8BB04EE49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59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D17AE2-DD91-DB7E-054E-F16015D8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9361CD-9751-3086-75B0-7DE0A7C1C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384814-F3A8-9A15-2FD7-F7744234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EA55E7-BB04-561C-0333-FCB2A2922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94607B-6538-66A6-5AA1-EFDF77FA5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48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F258D2C-C8CE-9E51-C98F-CBECFD9E0A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7B2F6C5-85BB-D1BD-C7C9-0282572E7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902426-6E3C-745F-4AA5-BD3D346F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4293A8-DEA6-D31C-D2E7-105203DE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D423EA-9BF8-B98A-AF2A-74041891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52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D19A2-4CE3-9ECF-DCC6-B93753D3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71F62-096F-F304-8F53-B60FABDB5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610BBB-9E3E-508C-4DCF-AB400242A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5F1884-04E8-D6E6-DD5D-B0290148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6CA44D-3EE8-5A1A-CEAE-E0DD90B37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40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AC0314-E0D5-99AE-CE25-D357535D0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696B0-678E-0EF1-7C75-D5E371AE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0998DA-7A88-EE62-AB1F-62E0F5B0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A027A4-ECBB-99BA-F07D-A5A5B936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183DA-E0D3-C64B-0D1F-A1FE7D0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57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DB394C-1B25-7EC2-321B-98EDCCA75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FC5187-765E-B212-07EA-48D6E8DFF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825A877-7CC6-40B9-86FD-75BCE0D6D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AE3883-FC2F-447A-B20F-11964248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B6DF48-D872-3E3A-B2B3-F1F5E7E4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C486F2-31BF-751F-C9A3-78773340B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16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4BA07-1A0B-E20A-5E4D-226DFA2A9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314A32-BF5E-76CD-0F77-009BAE51D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3EEBF56-1253-03E1-B6CE-A2EF80E86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A265272-C0E5-593B-FAF8-83A451B4AE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D1C567D-0B5E-E18E-458E-EE19CE2AD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718A8E7-E6FF-2289-E15C-3027D0BD0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E01B590-AE90-5256-573B-2B2E680D4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9C12C84-92B0-C6A4-9E4F-9447A99B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185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426E7-A642-6A6A-A048-11C9E5D93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713CC16-365C-E325-8219-15DD9F044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E3369F-D920-8EF3-D430-F0C023CD9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0B8D6FC-1723-12E0-0B14-8FB4B7BE1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5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41D0BAF-6E37-6C95-5075-66057ADC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47EF301-487E-714C-B80F-75FC5039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C5ABB5-C6DF-D277-3D85-7D2C0B243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970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ABD124-DF08-9158-1A8B-92D3206D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C6E060-A4E1-6392-9CFA-D2BE9F968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60A232-4560-122B-8FCC-CC94C257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1836E4-4F7E-B324-F951-42CC8910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B5055C-E991-C251-C511-8CDCB3443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B2AC7C-59D2-D2F4-21E9-D25188DA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761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7F1523-5302-C65E-3487-C5348290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D7B2BE-5A9F-668F-CB0A-E84FB7AA56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B2EA66-8186-F25F-51F9-89237BB5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176B10-AA95-B6AB-CDC5-A4E426C2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0B6DC3-1938-4789-B4F6-0A66BF50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FC3E0F9-EC81-8375-B689-4B374B7C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8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4C00019-7B06-0B07-0B70-592DB77B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E90EFDF-5950-5CB2-D9A5-3092BACB0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C9F7A9-505A-91E6-B829-C70E64E44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C7FA-9CDF-7F4A-B1E8-0AAAE77DB4C3}" type="datetimeFigureOut">
              <a:rPr lang="it-IT" smtClean="0"/>
              <a:t>10/07/23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A031D0-8E44-C9C4-5EE3-CC853B69A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823161-233E-1EA7-175E-DE64E0622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66A9A-99A7-8D42-81B5-F989230D55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175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2262" y="1566041"/>
            <a:ext cx="9627476" cy="1943922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Jost" pitchFamily="2" charset="77"/>
                <a:ea typeface="Jost" pitchFamily="2" charset="77"/>
              </a:rPr>
              <a:t>Strategie di marketing digitale per il posizionamento del brand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367105-E258-6AB0-2AAF-7355A07FA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44966"/>
            <a:ext cx="9144000" cy="451946"/>
          </a:xfrm>
        </p:spPr>
        <p:txBody>
          <a:bodyPr/>
          <a:lstStyle/>
          <a:p>
            <a:r>
              <a:rPr lang="it-IT" dirty="0">
                <a:latin typeface="Jost" pitchFamily="2" charset="77"/>
                <a:ea typeface="Jost" pitchFamily="2" charset="77"/>
              </a:rPr>
              <a:t>Luigi Apollonio</a:t>
            </a:r>
          </a:p>
        </p:txBody>
      </p:sp>
    </p:spTree>
    <p:extLst>
      <p:ext uri="{BB962C8B-B14F-4D97-AF65-F5344CB8AC3E}">
        <p14:creationId xmlns:p14="http://schemas.microsoft.com/office/powerpoint/2010/main" val="308605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48D2A1-0F3F-470B-912A-B34D5B56D8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78D98F1D-467F-B056-3D94-86BFE7E50B88}"/>
              </a:ext>
            </a:extLst>
          </p:cNvPr>
          <p:cNvSpPr txBox="1">
            <a:spLocks/>
          </p:cNvSpPr>
          <p:nvPr/>
        </p:nvSpPr>
        <p:spPr>
          <a:xfrm>
            <a:off x="2005914" y="2554494"/>
            <a:ext cx="8180172" cy="1749013"/>
          </a:xfrm>
          <a:prstGeom prst="rect">
            <a:avLst/>
          </a:prstGeom>
          <a:ln w="25400"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ts val="1000"/>
              </a:spcBef>
            </a:pPr>
            <a:r>
              <a:rPr lang="it-IT" sz="2000" dirty="0">
                <a:latin typeface="Jost" pitchFamily="2" charset="77"/>
                <a:ea typeface="Jost" pitchFamily="2" charset="77"/>
              </a:rPr>
              <a:t>Con l'evoluzione della tecnologia e il sempre maggiore coinvolgimento online del pubblico, il marketing digitale è diventato un elemento fondamentale per il posizionamento di un brand. Sfruttare queste strategie consente di raggiungere il </a:t>
            </a:r>
            <a:r>
              <a:rPr lang="it-IT" sz="2000" b="1" dirty="0">
                <a:latin typeface="Jost" pitchFamily="2" charset="77"/>
                <a:ea typeface="Jost" pitchFamily="2" charset="77"/>
              </a:rPr>
              <a:t>pubblico target</a:t>
            </a:r>
            <a:r>
              <a:rPr lang="it-IT" sz="2000" dirty="0">
                <a:latin typeface="Jost" pitchFamily="2" charset="77"/>
                <a:ea typeface="Jost" pitchFamily="2" charset="77"/>
              </a:rPr>
              <a:t> in modo più efficace, aumentando la visibilità, l'interesse e l'</a:t>
            </a:r>
            <a:r>
              <a:rPr lang="it-IT" sz="2000" i="1" dirty="0">
                <a:latin typeface="Jost" pitchFamily="2" charset="77"/>
                <a:ea typeface="Jost" pitchFamily="2" charset="77"/>
              </a:rPr>
              <a:t>engagement</a:t>
            </a:r>
            <a:r>
              <a:rPr lang="it-IT" sz="2000" dirty="0">
                <a:latin typeface="Jost" pitchFamily="2" charset="77"/>
                <a:ea typeface="Jost" pitchFamily="2" charset="77"/>
              </a:rPr>
              <a:t> con il brand.</a:t>
            </a:r>
          </a:p>
        </p:txBody>
      </p:sp>
    </p:spTree>
    <p:extLst>
      <p:ext uri="{BB962C8B-B14F-4D97-AF65-F5344CB8AC3E}">
        <p14:creationId xmlns:p14="http://schemas.microsoft.com/office/powerpoint/2010/main" val="293637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7BA83E8-3DD7-F1AB-B65E-6F990FBA5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5EAE150C-F6A0-7FF3-A03D-93928A42CDD7}"/>
              </a:ext>
            </a:extLst>
          </p:cNvPr>
          <p:cNvGrpSpPr/>
          <p:nvPr/>
        </p:nvGrpSpPr>
        <p:grpSpPr>
          <a:xfrm>
            <a:off x="582544" y="1218703"/>
            <a:ext cx="11026912" cy="5345292"/>
            <a:chOff x="818104" y="1153048"/>
            <a:chExt cx="11026912" cy="5345292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B169B52F-75C0-5C34-2909-A7339A6E4681}"/>
                </a:ext>
              </a:extLst>
            </p:cNvPr>
            <p:cNvSpPr/>
            <p:nvPr/>
          </p:nvSpPr>
          <p:spPr>
            <a:xfrm>
              <a:off x="818104" y="1153048"/>
              <a:ext cx="4499422" cy="534529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just">
                <a:spcBef>
                  <a:spcPts val="1000"/>
                </a:spcBef>
              </a:pPr>
              <a:r>
                <a:rPr lang="it-IT" sz="1600" b="1" dirty="0">
                  <a:latin typeface="Jost" pitchFamily="2" charset="77"/>
                  <a:ea typeface="Jost" pitchFamily="2" charset="77"/>
                </a:rPr>
                <a:t>Marketing Offline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Pubblicità tradizionale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: annunci radio-tv, annunci su giornali e riviste, volantini, manifesti, cartellonistica stradale e annunci su autobus o tram.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Eventi e fiere: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partecipazione a fiere, mostre e eventi per autopromozione.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Direct mail: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invio fisico di materiali promozionali come brochure, cataloghi o campioni.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Telemarketing: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chiamate dirette per contattare potenziali clienti e promuovere prodotti o servizi.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 err="1">
                  <a:latin typeface="Jost Medium" pitchFamily="2" charset="77"/>
                  <a:ea typeface="Jost Medium" pitchFamily="2" charset="77"/>
                </a:rPr>
                <a:t>Guerrilla</a:t>
              </a: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 marketing: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strategie di marketing creative ed economiche che si concentrano sull'interazione diretta con il pubblico, ad esempio tramite flash mob, installazioni artistiche o eventi di strada.</a:t>
              </a: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2FBE4CD3-333B-317E-D656-EAB0CB52E7D7}"/>
                </a:ext>
              </a:extLst>
            </p:cNvPr>
            <p:cNvSpPr/>
            <p:nvPr/>
          </p:nvSpPr>
          <p:spPr>
            <a:xfrm>
              <a:off x="6497098" y="1153048"/>
              <a:ext cx="5347918" cy="534529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>
                <a:spcBef>
                  <a:spcPts val="1000"/>
                </a:spcBef>
              </a:pPr>
              <a:r>
                <a:rPr lang="it-IT" sz="1600" b="1" dirty="0">
                  <a:latin typeface="Jost" pitchFamily="2" charset="77"/>
                  <a:ea typeface="Jost" pitchFamily="2" charset="77"/>
                </a:rPr>
                <a:t>Digital Marketing o Marketing Online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Siti web: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creazione di siti web per fornire informazioni sui prodotti o servizi, o consentirne l'acquisto online.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SEO (</a:t>
              </a:r>
              <a:r>
                <a:rPr lang="it-IT" sz="1600" dirty="0" err="1">
                  <a:latin typeface="Jost Medium" pitchFamily="2" charset="77"/>
                  <a:ea typeface="Jost Medium" pitchFamily="2" charset="77"/>
                </a:rPr>
                <a:t>Search</a:t>
              </a: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 Engine Optimization):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ottimizzazione del posizionamento del sito sui motori di ricerca.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Advertising: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pubblicità online a pagamento su motori di ricerca, piattaforme social o di settore.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Social media marketing: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promozione di prodotti, servizi o eventi attraverso i social network.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Content marketing: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creare contenuti come blog, video, podcast, ebook, demo, infografiche, per attirare e coinvolgere il pubblico.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Email marketing: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invio di email mirate a una lista di contatti per promuovere prodotti, eventi, servizi o fare storytelling e rafforzare il brand.</a:t>
              </a:r>
            </a:p>
            <a:p>
              <a:pPr algn="just">
                <a:spcBef>
                  <a:spcPts val="1000"/>
                </a:spcBef>
              </a:pPr>
              <a:r>
                <a:rPr lang="it-IT" sz="1600" dirty="0">
                  <a:latin typeface="Jost Medium" pitchFamily="2" charset="77"/>
                  <a:ea typeface="Jost Medium" pitchFamily="2" charset="77"/>
                </a:rPr>
                <a:t>Influencer Marketing: </a:t>
              </a:r>
              <a:r>
                <a:rPr lang="it-IT" sz="1600" dirty="0">
                  <a:latin typeface="Jost" pitchFamily="2" charset="77"/>
                  <a:ea typeface="Jost" pitchFamily="2" charset="77"/>
                </a:rPr>
                <a:t>collaborazione con influencer online, creatori di contenuti popolari, personalità di spicco del settore, per promuovere prodotti, servizi o eventi.</a:t>
              </a:r>
            </a:p>
          </p:txBody>
        </p:sp>
      </p:grp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00BEB223-E175-AD70-F544-9F1EC1D789F9}"/>
              </a:ext>
            </a:extLst>
          </p:cNvPr>
          <p:cNvCxnSpPr>
            <a:cxnSpLocks/>
          </p:cNvCxnSpPr>
          <p:nvPr/>
        </p:nvCxnSpPr>
        <p:spPr>
          <a:xfrm>
            <a:off x="5343630" y="3429000"/>
            <a:ext cx="664480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02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996778" y="2695193"/>
            <a:ext cx="3924000" cy="238474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800" b="1" dirty="0">
                <a:latin typeface="Jost" pitchFamily="2" charset="77"/>
                <a:ea typeface="Jost" pitchFamily="2" charset="77"/>
              </a:rPr>
              <a:t>Siti web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</a:t>
            </a:r>
            <a:r>
              <a:rPr lang="it-IT" sz="1800" dirty="0">
                <a:latin typeface="Jost" pitchFamily="2" charset="77"/>
                <a:ea typeface="Jost" pitchFamily="2" charset="77"/>
              </a:rPr>
              <a:t>reazione e ottimizzazione di siti web dell’organizzazione o </a:t>
            </a:r>
            <a:r>
              <a:rPr lang="it-IT" dirty="0">
                <a:latin typeface="Jost" pitchFamily="2" charset="77"/>
                <a:ea typeface="Jost" pitchFamily="2" charset="77"/>
              </a:rPr>
              <a:t>dell’azienda </a:t>
            </a:r>
            <a:r>
              <a:rPr lang="it-IT" sz="1800" dirty="0">
                <a:latin typeface="Jost" pitchFamily="2" charset="77"/>
                <a:ea typeface="Jost" pitchFamily="2" charset="77"/>
              </a:rPr>
              <a:t>per fornire informazioni su prodotti, servizi</a:t>
            </a:r>
            <a:r>
              <a:rPr lang="it-IT" dirty="0">
                <a:latin typeface="Jost" pitchFamily="2" charset="77"/>
                <a:ea typeface="Jost" pitchFamily="2" charset="77"/>
              </a:rPr>
              <a:t> o eventi, </a:t>
            </a:r>
            <a:r>
              <a:rPr lang="it-IT" sz="1800" dirty="0">
                <a:latin typeface="Jost" pitchFamily="2" charset="77"/>
                <a:ea typeface="Jost" pitchFamily="2" charset="77"/>
              </a:rPr>
              <a:t>consentirne l'acquisto online e promuovere l'interazione con l’utenza.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697362" y="2695192"/>
            <a:ext cx="4497860" cy="2384740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1800" b="1" dirty="0">
                <a:latin typeface="Jost" pitchFamily="2" charset="77"/>
                <a:ea typeface="Jost" pitchFamily="2" charset="77"/>
              </a:rPr>
              <a:t>SEO (</a:t>
            </a:r>
            <a:r>
              <a:rPr lang="it-IT" sz="1800" b="1" dirty="0" err="1">
                <a:latin typeface="Jost" pitchFamily="2" charset="77"/>
                <a:ea typeface="Jost" pitchFamily="2" charset="77"/>
              </a:rPr>
              <a:t>Search</a:t>
            </a:r>
            <a:r>
              <a:rPr lang="it-IT" sz="1800" b="1" dirty="0">
                <a:latin typeface="Jost" pitchFamily="2" charset="77"/>
                <a:ea typeface="Jost" pitchFamily="2" charset="77"/>
              </a:rPr>
              <a:t> Engine Optimization)</a:t>
            </a:r>
            <a:endParaRPr lang="it-IT" b="1" dirty="0">
              <a:latin typeface="Jost" pitchFamily="2" charset="77"/>
              <a:ea typeface="Jost" pitchFamily="2" charset="77"/>
            </a:endParaRP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O</a:t>
            </a:r>
            <a:r>
              <a:rPr lang="it-IT" sz="1800" dirty="0">
                <a:latin typeface="Jost" pitchFamily="2" charset="77"/>
                <a:ea typeface="Jost" pitchFamily="2" charset="77"/>
              </a:rPr>
              <a:t>ttimizzazione dei contenuti del sito attraverso l’uso di </a:t>
            </a:r>
            <a:r>
              <a:rPr lang="it-IT" sz="1800" i="1" dirty="0">
                <a:latin typeface="Jost" pitchFamily="2" charset="77"/>
                <a:ea typeface="Jost" pitchFamily="2" charset="77"/>
              </a:rPr>
              <a:t>keywords</a:t>
            </a:r>
            <a:r>
              <a:rPr lang="it-IT" sz="1800" dirty="0">
                <a:latin typeface="Jost" pitchFamily="2" charset="77"/>
                <a:ea typeface="Jost" pitchFamily="2" charset="77"/>
              </a:rPr>
              <a:t> da utilizzare nei testi, nelle immagini e nelle descrizioni delle pagine, al fine di migliorare il posizionamento nei risultati dei motori di ricerca e aumentare la visibilità online.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Panoramica sulle strategie di marketing digitale</a:t>
            </a:r>
          </a:p>
        </p:txBody>
      </p:sp>
    </p:spTree>
    <p:extLst>
      <p:ext uri="{BB962C8B-B14F-4D97-AF65-F5344CB8AC3E}">
        <p14:creationId xmlns:p14="http://schemas.microsoft.com/office/powerpoint/2010/main" val="139612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996778" y="2695192"/>
            <a:ext cx="4267200" cy="2815921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Digital advertising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Pubblicità online a pagamento per sponsorizzare prodotti, servizi o eventi. Il </a:t>
            </a:r>
            <a:r>
              <a:rPr lang="it-IT" b="1" dirty="0" err="1">
                <a:latin typeface="Jost" pitchFamily="2" charset="77"/>
                <a:ea typeface="Jost" pitchFamily="2" charset="77"/>
              </a:rPr>
              <a:t>Pay</a:t>
            </a:r>
            <a:r>
              <a:rPr lang="it-IT" b="1" dirty="0">
                <a:latin typeface="Jost" pitchFamily="2" charset="77"/>
                <a:ea typeface="Jost" pitchFamily="2" charset="77"/>
              </a:rPr>
              <a:t>-per-click (PPC)</a:t>
            </a:r>
            <a:r>
              <a:rPr lang="it-IT" dirty="0">
                <a:latin typeface="Jost" pitchFamily="2" charset="77"/>
                <a:ea typeface="Jost" pitchFamily="2" charset="77"/>
              </a:rPr>
              <a:t> in particolare è il tipo di advertising che riguarda piattaforme social o motori di ricerca, in cui l’inserzionista paga soltanto quando un utente clicca sull’annuncio.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684582" y="2695192"/>
            <a:ext cx="4510640" cy="2815921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Social media marketing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Promozione di prodotti, servizi o eventi attraverso piattaforme di social media come Facebook, Twitter, Instagram, LinkedIn, TikTok utilizzando annunci a pagamento o strategie organiche (ossia tramite contenuti non sponsorizzati) di coinvolgimento degli utenti.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Panoramica sulle strategie di marketing digitale</a:t>
            </a:r>
          </a:p>
        </p:txBody>
      </p:sp>
    </p:spTree>
    <p:extLst>
      <p:ext uri="{BB962C8B-B14F-4D97-AF65-F5344CB8AC3E}">
        <p14:creationId xmlns:p14="http://schemas.microsoft.com/office/powerpoint/2010/main" val="293626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525518" y="2091650"/>
            <a:ext cx="5354594" cy="2591561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Content marketing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Creazione e condivisione di contenuti di valore, come blog, video, ebook, demo, podcast o infografiche, per attirare e coinvolgere il pubblico di riferimento. La creazione di contenuti può essere eventualmente utilizzata per acquisire contatti degli utenti per finalità di comunicazione o marketing (</a:t>
            </a:r>
            <a:r>
              <a:rPr lang="it-IT" i="1" dirty="0">
                <a:latin typeface="Jost" pitchFamily="2" charset="77"/>
                <a:ea typeface="Jost" pitchFamily="2" charset="77"/>
              </a:rPr>
              <a:t>Lead Generation</a:t>
            </a:r>
            <a:r>
              <a:rPr lang="it-IT" dirty="0">
                <a:latin typeface="Jost" pitchFamily="2" charset="77"/>
                <a:ea typeface="Jost" pitchFamily="2" charset="77"/>
              </a:rPr>
              <a:t>).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7080421" y="2091650"/>
            <a:ext cx="4586061" cy="365517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Email marketing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Utilizzo di strumenti di invio di email mirate, a un pubblico selezionato, per promuovere prodotti, servizi, eventi o per informare i destinatari sulle ultime novità o fare storytelling al fine di rafforzare il legame con il brand.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L’email marketing avviene solitamente attraverso servizi ospitati da piattaforme specifiche (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MailChimp</a:t>
            </a:r>
            <a:r>
              <a:rPr lang="it-IT" dirty="0">
                <a:latin typeface="Jost" pitchFamily="2" charset="77"/>
                <a:ea typeface="Jost" pitchFamily="2" charset="77"/>
              </a:rPr>
              <a:t> o </a:t>
            </a:r>
            <a:r>
              <a:rPr lang="it-IT" dirty="0" err="1">
                <a:latin typeface="Jost" pitchFamily="2" charset="77"/>
                <a:ea typeface="Jost" pitchFamily="2" charset="77"/>
              </a:rPr>
              <a:t>Brevo</a:t>
            </a:r>
            <a:r>
              <a:rPr lang="it-IT" dirty="0">
                <a:latin typeface="Jost" pitchFamily="2" charset="77"/>
                <a:ea typeface="Jost" pitchFamily="2" charset="77"/>
              </a:rPr>
              <a:t> per fare alcuni esempi).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89618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Panoramica sulle strategie di marketing digitale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206EFA2-C545-C560-9EE1-0DC843C4BF3C}"/>
              </a:ext>
            </a:extLst>
          </p:cNvPr>
          <p:cNvSpPr/>
          <p:nvPr/>
        </p:nvSpPr>
        <p:spPr>
          <a:xfrm>
            <a:off x="525517" y="4992130"/>
            <a:ext cx="5354593" cy="1618418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Influencer marketing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Collaborazione con influencer online, creatori di contenuti popolari, personalità di spicco del settore, per promuovere prodotti, servizi o eventi.</a:t>
            </a:r>
          </a:p>
        </p:txBody>
      </p:sp>
    </p:spTree>
    <p:extLst>
      <p:ext uri="{BB962C8B-B14F-4D97-AF65-F5344CB8AC3E}">
        <p14:creationId xmlns:p14="http://schemas.microsoft.com/office/powerpoint/2010/main" val="1290845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3647303" y="2695192"/>
            <a:ext cx="5978611" cy="2198083"/>
          </a:xfrm>
          <a:prstGeom prst="rect">
            <a:avLst/>
          </a:prstGeom>
          <a:ln w="254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 Il target di riferimento è il gruppo specifico di persone che rappresenta il pubblico ideale per un'organizzazione o un brand. Questo gruppo è caratterizzato da caratteristiche demografiche, interessi, comportamenti e preferenze che li rendono più propensi a essere interessati e coinvolti nelle attività, nei prodotti o nei servizi offerti.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04EF36-05BA-18CC-FE83-9875278F6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0C6AF2F-CB29-E9E3-E0D8-75F13892CD11}"/>
              </a:ext>
            </a:extLst>
          </p:cNvPr>
          <p:cNvSpPr txBox="1">
            <a:spLocks/>
          </p:cNvSpPr>
          <p:nvPr/>
        </p:nvSpPr>
        <p:spPr>
          <a:xfrm>
            <a:off x="914187" y="1229505"/>
            <a:ext cx="5523684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Definizione del target di riferimento</a:t>
            </a:r>
          </a:p>
        </p:txBody>
      </p:sp>
    </p:spTree>
    <p:extLst>
      <p:ext uri="{BB962C8B-B14F-4D97-AF65-F5344CB8AC3E}">
        <p14:creationId xmlns:p14="http://schemas.microsoft.com/office/powerpoint/2010/main" val="1445040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3308841" y="2152862"/>
            <a:ext cx="5574319" cy="1459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effectLst/>
                <a:latin typeface="Jost" pitchFamily="2" charset="77"/>
                <a:ea typeface="Jost" pitchFamily="2" charset="77"/>
              </a:rPr>
              <a:t>Precisione nelle strategie di marketing</a:t>
            </a:r>
          </a:p>
          <a:p>
            <a:pPr algn="just"/>
            <a:r>
              <a:rPr lang="it-IT" dirty="0">
                <a:effectLst/>
                <a:latin typeface="Jost" pitchFamily="2" charset="77"/>
                <a:ea typeface="Jost" pitchFamily="2" charset="77"/>
              </a:rPr>
              <a:t>Definire chiaramente il target di riferimento consente di concentrare gli sforzi di marketing sulle persone più interessate a ciò che si offre.</a:t>
            </a:r>
            <a:endParaRPr lang="it-IT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816811" y="3987197"/>
            <a:ext cx="4756074" cy="2210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Ottimizzazione delle risorse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Identificare il target di riferimento consente di ottimizzare l'allocazione delle risorse, sia in termini di budget che di tempo, evitando sprechi e massimizzando l'impatto delle attività di marketing e promozione.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01885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Importanza di definire il target di riferimento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717971" y="3987197"/>
            <a:ext cx="4657220" cy="2210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Personalizzazione dell'offerta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Conoscere il target di riferimento permette di adattare l'offerta in modo da soddisfare le aspettative e gli interessi del pubblico specifico, contribuendo a creare un'esperienza più coinvolgente per gli utenti.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39B30F9-CEF1-7666-3BEE-2B70E6947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</p:spTree>
    <p:extLst>
      <p:ext uri="{BB962C8B-B14F-4D97-AF65-F5344CB8AC3E}">
        <p14:creationId xmlns:p14="http://schemas.microsoft.com/office/powerpoint/2010/main" val="2573127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5256F-F95A-FE7B-99B6-338899D29107}"/>
              </a:ext>
            </a:extLst>
          </p:cNvPr>
          <p:cNvSpPr txBox="1">
            <a:spLocks/>
          </p:cNvSpPr>
          <p:nvPr/>
        </p:nvSpPr>
        <p:spPr>
          <a:xfrm>
            <a:off x="1524000" y="261445"/>
            <a:ext cx="9144000" cy="100899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000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3CF44AE-9613-C394-0678-A79948762518}"/>
              </a:ext>
            </a:extLst>
          </p:cNvPr>
          <p:cNvSpPr/>
          <p:nvPr/>
        </p:nvSpPr>
        <p:spPr>
          <a:xfrm>
            <a:off x="3308840" y="2030035"/>
            <a:ext cx="5574319" cy="18343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effectLst/>
                <a:latin typeface="Jost" pitchFamily="2" charset="77"/>
                <a:ea typeface="Jost" pitchFamily="2" charset="77"/>
              </a:rPr>
              <a:t>Ricerche di mercato</a:t>
            </a:r>
          </a:p>
          <a:p>
            <a:pPr algn="just"/>
            <a:r>
              <a:rPr lang="it-IT" dirty="0">
                <a:effectLst/>
                <a:latin typeface="Jost" pitchFamily="2" charset="77"/>
                <a:ea typeface="Jost" pitchFamily="2" charset="77"/>
              </a:rPr>
              <a:t>Condurre ricerche di mercato per ottenere dati demografici, comportamentali e di interesse del pubblico che si desidera raggiungere. Queste ricerche possono includere sondaggi, interviste o analisi dei dati di pubblico già disponibili.</a:t>
            </a:r>
            <a:endParaRPr lang="it-IT" dirty="0">
              <a:latin typeface="Jost" pitchFamily="2" charset="77"/>
              <a:ea typeface="Jost" pitchFamily="2" charset="77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B81AB72-AA4F-CA54-1351-8E8E7D8DE5DF}"/>
              </a:ext>
            </a:extLst>
          </p:cNvPr>
          <p:cNvSpPr/>
          <p:nvPr/>
        </p:nvSpPr>
        <p:spPr>
          <a:xfrm>
            <a:off x="6816811" y="4363857"/>
            <a:ext cx="4756074" cy="18343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Profilazione del pubblico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Creare profili dettagliati del target di riferimento, includendo informazioni come età, genere, interessi culturali, comportamenti di consumo, atteggiamenti e preferenze.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A0EC6AF-5E6F-0A38-688E-EA60E8A98C76}"/>
              </a:ext>
            </a:extLst>
          </p:cNvPr>
          <p:cNvSpPr txBox="1">
            <a:spLocks/>
          </p:cNvSpPr>
          <p:nvPr/>
        </p:nvSpPr>
        <p:spPr>
          <a:xfrm>
            <a:off x="914186" y="1229505"/>
            <a:ext cx="7018851" cy="548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1000"/>
              </a:spcBef>
            </a:pPr>
            <a:r>
              <a:rPr lang="it-IT" sz="2400" b="1" dirty="0">
                <a:solidFill>
                  <a:schemeClr val="accent6">
                    <a:lumMod val="75000"/>
                  </a:schemeClr>
                </a:solidFill>
                <a:latin typeface="Jost" pitchFamily="2" charset="77"/>
                <a:ea typeface="Jost" pitchFamily="2" charset="77"/>
                <a:cs typeface="+mn-cs"/>
              </a:rPr>
              <a:t>Come definire il target di riferimento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EA3E1-9F71-190E-189C-796627A5252B}"/>
              </a:ext>
            </a:extLst>
          </p:cNvPr>
          <p:cNvSpPr/>
          <p:nvPr/>
        </p:nvSpPr>
        <p:spPr>
          <a:xfrm>
            <a:off x="717971" y="4363857"/>
            <a:ext cx="4657220" cy="18343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b="1" dirty="0">
                <a:latin typeface="Jost" pitchFamily="2" charset="77"/>
                <a:ea typeface="Jost" pitchFamily="2" charset="77"/>
              </a:rPr>
              <a:t>Analisi dei dati esistenti</a:t>
            </a:r>
          </a:p>
          <a:p>
            <a:pPr algn="just"/>
            <a:r>
              <a:rPr lang="it-IT" dirty="0">
                <a:latin typeface="Jost" pitchFamily="2" charset="77"/>
                <a:ea typeface="Jost" pitchFamily="2" charset="77"/>
              </a:rPr>
              <a:t>Utilizzare dati di vendita, dati di partecipazione passata o dati di interazione online per identificare i tratti comuni del pubblico attuale e definire il target di riferimento in base a questi risultati.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39B30F9-CEF1-7666-3BEE-2B70E6947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359660"/>
            <a:ext cx="11340662" cy="495051"/>
          </a:xfrm>
        </p:spPr>
        <p:txBody>
          <a:bodyPr>
            <a:noAutofit/>
          </a:bodyPr>
          <a:lstStyle/>
          <a:p>
            <a:pPr>
              <a:spcBef>
                <a:spcPts val="1000"/>
              </a:spcBef>
            </a:pPr>
            <a:r>
              <a:rPr lang="it-IT" sz="2800" b="1" dirty="0">
                <a:latin typeface="Jost" pitchFamily="2" charset="77"/>
                <a:ea typeface="Jost" pitchFamily="2" charset="77"/>
                <a:cs typeface="+mn-cs"/>
              </a:rPr>
              <a:t>Strategie di marketing digitale per il posizionamento del brand</a:t>
            </a:r>
          </a:p>
        </p:txBody>
      </p:sp>
    </p:spTree>
    <p:extLst>
      <p:ext uri="{BB962C8B-B14F-4D97-AF65-F5344CB8AC3E}">
        <p14:creationId xmlns:p14="http://schemas.microsoft.com/office/powerpoint/2010/main" val="35607087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995</Words>
  <Application>Microsoft Macintosh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Jost</vt:lpstr>
      <vt:lpstr>Jost Medium</vt:lpstr>
      <vt:lpstr>Tema di Office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  <vt:lpstr>Strategie di marketing digitale per il posizionamento del brand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 branding nell'industria culturale </dc:title>
  <dc:creator>Luigi Apollonio</dc:creator>
  <cp:lastModifiedBy>Luigi Apollonio</cp:lastModifiedBy>
  <cp:revision>8</cp:revision>
  <dcterms:created xsi:type="dcterms:W3CDTF">2023-06-19T09:02:33Z</dcterms:created>
  <dcterms:modified xsi:type="dcterms:W3CDTF">2023-07-10T07:49:22Z</dcterms:modified>
</cp:coreProperties>
</file>