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076861-D9B5-3021-4DCA-87B87CD821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1DB43F0-E6DB-D97B-C2D1-03E7CD4E78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ABE3471-ED15-5134-E2F3-F5190AEB0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2CCB150-09FF-B293-1B67-26DFCE4FD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B19F6A1-AA5D-6572-2D60-8BB04EE49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559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D17AE2-DD91-DB7E-054E-F16015D8A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29361CD-9751-3086-75B0-7DE0A7C1C7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3384814-F3A8-9A15-2FD7-F77442348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1EA55E7-BB04-561C-0333-FCB2A2922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694607B-6538-66A6-5AA1-EFDF77FA5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7481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F258D2C-C8CE-9E51-C98F-CBECFD9E0A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7B2F6C5-85BB-D1BD-C7C9-0282572E79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3902426-6E3C-745F-4AA5-BD3D346F3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A4293A8-DEA6-D31C-D2E7-105203DE5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DD423EA-9BF8-B98A-AF2A-74041891F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0529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1D19A2-4CE3-9ECF-DCC6-B93753D30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271F62-096F-F304-8F53-B60FABDB5F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B610BBB-9E3E-508C-4DCF-AB400242A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D5F1884-04E8-D6E6-DD5D-B02901485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C6CA44D-3EE8-5A1A-CEAE-E0DD90B37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8409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AC0314-E0D5-99AE-CE25-D357535D0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00696B0-678E-0EF1-7C75-D5E371AE3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D0998DA-7A88-EE62-AB1F-62E0F5B05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A027A4-ECBB-99BA-F07D-A5A5B9368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5183DA-E0D3-C64B-0D1F-A1FE7D058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6570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DB394C-1B25-7EC2-321B-98EDCCA75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FC5187-765E-B212-07EA-48D6E8DFFB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825A877-7CC6-40B9-86FD-75BCE0D6DB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CAE3883-FC2F-447A-B20F-119642482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1B6DF48-D872-3E3A-B2B3-F1F5E7E4B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0C486F2-31BF-751F-C9A3-78773340B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616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34BA07-1A0B-E20A-5E4D-226DFA2A9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B314A32-BF5E-76CD-0F77-009BAE51DE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3EEBF56-1253-03E1-B6CE-A2EF80E865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A265272-C0E5-593B-FAF8-83A451B4AE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D1C567D-0B5E-E18E-458E-EE19CE2AD3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718A8E7-E6FF-2289-E15C-3027D0BD0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E01B590-AE90-5256-573B-2B2E680D4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9C12C84-92B0-C6A4-9E4F-9447A99B3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1852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9426E7-A642-6A6A-A048-11C9E5D93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713CC16-365C-E325-8219-15DD9F044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2E3369F-D920-8EF3-D430-F0C023CD9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0B8D6FC-1723-12E0-0B14-8FB4B7BE1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659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41D0BAF-6E37-6C95-5075-66057ADC4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47EF301-487E-714C-B80F-75FC50392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0C5ABB5-C6DF-D277-3D85-7D2C0B243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9707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ABD124-DF08-9158-1A8B-92D3206D1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C6E060-A4E1-6392-9CFA-D2BE9F968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860A232-4560-122B-8FCC-CC94C25765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81836E4-4F7E-B324-F951-42CC8910D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AB5055C-E991-C251-C511-8CDCB3443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7B2AC7C-59D2-D2F4-21E9-D25188DA8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7615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7F1523-5302-C65E-3487-C53482908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FD7B2BE-5A9F-668F-CB0A-E84FB7AA56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0B2EA66-8186-F25F-51F9-89237BB50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0176B10-AA95-B6AB-CDC5-A4E426C21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C0B6DC3-1938-4789-B4F6-0A66BF505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FC3E0F9-EC81-8375-B689-4B374B7CB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5882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4C00019-7B06-0B07-0B70-592DB77BE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E90EFDF-5950-5CB2-D9A5-3092BACB0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7C9F7A9-505A-91E6-B829-C70E64E442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1A031D0-8E44-C9C4-5EE3-CC853B69A9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6823161-233E-1EA7-175E-DE64E06221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1756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48D2A1-0F3F-470B-912A-B34D5B56D8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66041"/>
            <a:ext cx="9144000" cy="1943922"/>
          </a:xfrm>
        </p:spPr>
        <p:txBody>
          <a:bodyPr/>
          <a:lstStyle/>
          <a:p>
            <a:r>
              <a:rPr lang="it-IT" dirty="0">
                <a:latin typeface="Jost" pitchFamily="2" charset="77"/>
                <a:ea typeface="Jost" pitchFamily="2" charset="77"/>
              </a:rPr>
              <a:t>Introduzione al branding nell'industria culturale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7367105-E258-6AB0-2AAF-7355A07FAD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44966"/>
            <a:ext cx="9144000" cy="451946"/>
          </a:xfrm>
        </p:spPr>
        <p:txBody>
          <a:bodyPr/>
          <a:lstStyle/>
          <a:p>
            <a:r>
              <a:rPr lang="it-IT" dirty="0">
                <a:latin typeface="Jost" pitchFamily="2" charset="77"/>
                <a:ea typeface="Jost" pitchFamily="2" charset="77"/>
              </a:rPr>
              <a:t>Luigi Apollonio</a:t>
            </a:r>
          </a:p>
        </p:txBody>
      </p:sp>
    </p:spTree>
    <p:extLst>
      <p:ext uri="{BB962C8B-B14F-4D97-AF65-F5344CB8AC3E}">
        <p14:creationId xmlns:p14="http://schemas.microsoft.com/office/powerpoint/2010/main" val="3086055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48D2A1-0F3F-470B-912A-B34D5B56D8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0979" y="359660"/>
            <a:ext cx="10710041" cy="693684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3600" b="1" dirty="0">
                <a:latin typeface="Jost" pitchFamily="2" charset="77"/>
                <a:ea typeface="Jost" pitchFamily="2" charset="77"/>
                <a:cs typeface="+mn-cs"/>
              </a:rPr>
              <a:t>Introduzione al branding nell'industria culturale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78D98F1D-467F-B056-3D94-86BFE7E50B88}"/>
              </a:ext>
            </a:extLst>
          </p:cNvPr>
          <p:cNvSpPr txBox="1">
            <a:spLocks/>
          </p:cNvSpPr>
          <p:nvPr/>
        </p:nvSpPr>
        <p:spPr>
          <a:xfrm>
            <a:off x="740979" y="2596055"/>
            <a:ext cx="8180172" cy="1959187"/>
          </a:xfrm>
          <a:prstGeom prst="rect">
            <a:avLst/>
          </a:prstGeom>
          <a:ln w="12700">
            <a:solidFill>
              <a:schemeClr val="accent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1000"/>
              </a:spcBef>
            </a:pPr>
            <a:r>
              <a:rPr lang="it-IT" sz="2000" dirty="0">
                <a:latin typeface="Jost" pitchFamily="2" charset="77"/>
                <a:ea typeface="Jost" pitchFamily="2" charset="77"/>
              </a:rPr>
              <a:t>Il </a:t>
            </a:r>
            <a:r>
              <a:rPr lang="it-IT" sz="2000" b="1" dirty="0">
                <a:latin typeface="Jost" pitchFamily="2" charset="77"/>
                <a:ea typeface="Jost" pitchFamily="2" charset="77"/>
              </a:rPr>
              <a:t>Brand</a:t>
            </a:r>
            <a:r>
              <a:rPr lang="it-IT" sz="2000" dirty="0">
                <a:latin typeface="Jost" pitchFamily="2" charset="77"/>
                <a:ea typeface="Jost" pitchFamily="2" charset="77"/>
              </a:rPr>
              <a:t> è la combinazione di elementi (quali nome, slogan, logo, comunicazione, storia e reputazione) che funzionano come </a:t>
            </a:r>
            <a:r>
              <a:rPr lang="it-IT" sz="2000" b="1" dirty="0">
                <a:latin typeface="Jost" pitchFamily="2" charset="77"/>
                <a:ea typeface="Jost" pitchFamily="2" charset="77"/>
              </a:rPr>
              <a:t>segno distintivo</a:t>
            </a:r>
            <a:r>
              <a:rPr lang="it-IT" sz="2000" dirty="0">
                <a:latin typeface="Jost" pitchFamily="2" charset="77"/>
                <a:ea typeface="Jost" pitchFamily="2" charset="77"/>
              </a:rPr>
              <a:t> e identificativo di una impresa, un’associazione o una qualsiasi organizzazione. La marca (o brand) racchiude in sé immagine, valori, significato, ecc. che lo differenziano dai competitor, determinando il rapporto con il pubblico di riferimento.</a:t>
            </a:r>
          </a:p>
        </p:txBody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id="{E9E0C8FB-C8C5-C3D6-EBE7-D4B3A90A7BD3}"/>
              </a:ext>
            </a:extLst>
          </p:cNvPr>
          <p:cNvSpPr txBox="1">
            <a:spLocks/>
          </p:cNvSpPr>
          <p:nvPr/>
        </p:nvSpPr>
        <p:spPr>
          <a:xfrm>
            <a:off x="3694670" y="4925658"/>
            <a:ext cx="7661189" cy="1456003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1000"/>
              </a:spcBef>
            </a:pPr>
            <a:r>
              <a:rPr lang="it-IT" sz="2000" dirty="0">
                <a:latin typeface="Jost" pitchFamily="2" charset="77"/>
                <a:ea typeface="Jost" pitchFamily="2" charset="77"/>
              </a:rPr>
              <a:t>Il brand è tutto ciò che un prodotto o servizio rappresenta per i consumatori, è la risorsa più durevole dell’impresa, che vive più a lungo dei singoli prodotti e delle strutture.</a:t>
            </a:r>
            <a:br>
              <a:rPr lang="it-IT" sz="2000" dirty="0">
                <a:latin typeface="Jost" pitchFamily="2" charset="77"/>
                <a:ea typeface="Jost" pitchFamily="2" charset="77"/>
              </a:rPr>
            </a:br>
            <a:r>
              <a:rPr lang="it-IT" sz="2000" i="1" dirty="0">
                <a:latin typeface="Jost" pitchFamily="2" charset="77"/>
                <a:ea typeface="Jost" pitchFamily="2" charset="77"/>
              </a:rPr>
              <a:t>(Philip </a:t>
            </a:r>
            <a:r>
              <a:rPr lang="it-IT" sz="2000" i="1" dirty="0" err="1">
                <a:latin typeface="Jost" pitchFamily="2" charset="77"/>
                <a:ea typeface="Jost" pitchFamily="2" charset="77"/>
              </a:rPr>
              <a:t>Kotler</a:t>
            </a:r>
            <a:r>
              <a:rPr lang="it-IT" sz="2000" i="1" dirty="0">
                <a:latin typeface="Jost" pitchFamily="2" charset="77"/>
                <a:ea typeface="Jost" pitchFamily="2" charset="77"/>
              </a:rPr>
              <a:t> e Gary Armstrong)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D2E22DC7-784D-37EF-E584-38CD915FF5EA}"/>
              </a:ext>
            </a:extLst>
          </p:cNvPr>
          <p:cNvSpPr txBox="1">
            <a:spLocks/>
          </p:cNvSpPr>
          <p:nvPr/>
        </p:nvSpPr>
        <p:spPr>
          <a:xfrm>
            <a:off x="740979" y="1312316"/>
            <a:ext cx="4300364" cy="5123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Definizione più diffusa:</a:t>
            </a:r>
          </a:p>
        </p:txBody>
      </p:sp>
    </p:spTree>
    <p:extLst>
      <p:ext uri="{BB962C8B-B14F-4D97-AF65-F5344CB8AC3E}">
        <p14:creationId xmlns:p14="http://schemas.microsoft.com/office/powerpoint/2010/main" val="2936378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BB91A0F6-C96A-FA0C-63A6-DBA760579D62}"/>
              </a:ext>
            </a:extLst>
          </p:cNvPr>
          <p:cNvGrpSpPr/>
          <p:nvPr/>
        </p:nvGrpSpPr>
        <p:grpSpPr>
          <a:xfrm>
            <a:off x="1587061" y="2559269"/>
            <a:ext cx="9017879" cy="1739462"/>
            <a:chOff x="1114095" y="2041635"/>
            <a:chExt cx="9017879" cy="1739462"/>
          </a:xfrm>
        </p:grpSpPr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B169B52F-75C0-5C34-2909-A7339A6E4681}"/>
                </a:ext>
              </a:extLst>
            </p:cNvPr>
            <p:cNvSpPr/>
            <p:nvPr/>
          </p:nvSpPr>
          <p:spPr>
            <a:xfrm>
              <a:off x="1114095" y="2041635"/>
              <a:ext cx="3920359" cy="1739462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it-IT" sz="1800" dirty="0">
                  <a:latin typeface="Jost" pitchFamily="2" charset="77"/>
                  <a:ea typeface="Jost" pitchFamily="2" charset="77"/>
                </a:rPr>
                <a:t>L'industria culturale è un settore competitivo e affollato, che comprende arte, intrattenimento, media, turismo culturale e molto altro.</a:t>
              </a:r>
            </a:p>
          </p:txBody>
        </p:sp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9C325E78-2DCB-2D47-DAAD-B62F2348BCD6}"/>
                </a:ext>
              </a:extLst>
            </p:cNvPr>
            <p:cNvSpPr/>
            <p:nvPr/>
          </p:nvSpPr>
          <p:spPr>
            <a:xfrm>
              <a:off x="6211616" y="2041635"/>
              <a:ext cx="3920358" cy="1739462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it-IT" sz="1800" dirty="0">
                  <a:latin typeface="Jost" pitchFamily="2" charset="77"/>
                  <a:ea typeface="Jost" pitchFamily="2" charset="77"/>
                </a:rPr>
                <a:t>L'importanza del </a:t>
              </a:r>
              <a:r>
                <a:rPr lang="it-IT" sz="1800" b="1" dirty="0">
                  <a:latin typeface="Jost" pitchFamily="2" charset="77"/>
                  <a:ea typeface="Jost" pitchFamily="2" charset="77"/>
                </a:rPr>
                <a:t>branding</a:t>
              </a:r>
              <a:r>
                <a:rPr lang="it-IT" sz="1800" dirty="0">
                  <a:latin typeface="Jost" pitchFamily="2" charset="77"/>
                  <a:ea typeface="Jost" pitchFamily="2" charset="77"/>
                </a:rPr>
                <a:t> nell'industria culturale è fondamentale per distinguersi dalla concorrenza e creare un'identità forte e riconoscibile.</a:t>
              </a:r>
            </a:p>
          </p:txBody>
        </p:sp>
      </p:grpSp>
      <p:sp>
        <p:nvSpPr>
          <p:cNvPr id="14" name="Titolo 1">
            <a:extLst>
              <a:ext uri="{FF2B5EF4-FFF2-40B4-BE49-F238E27FC236}">
                <a16:creationId xmlns:a16="http://schemas.microsoft.com/office/drawing/2014/main" id="{FADEBC6E-2D9C-412E-B8FF-BC2A33DA9649}"/>
              </a:ext>
            </a:extLst>
          </p:cNvPr>
          <p:cNvSpPr txBox="1">
            <a:spLocks/>
          </p:cNvSpPr>
          <p:nvPr/>
        </p:nvSpPr>
        <p:spPr>
          <a:xfrm>
            <a:off x="740979" y="359660"/>
            <a:ext cx="10710041" cy="6936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</a:pPr>
            <a:r>
              <a:rPr lang="it-IT" sz="3600" b="1">
                <a:latin typeface="Jost" pitchFamily="2" charset="77"/>
                <a:ea typeface="Jost" pitchFamily="2" charset="77"/>
                <a:cs typeface="+mn-cs"/>
              </a:rPr>
              <a:t>Introduzione al branding nell'industria culturale</a:t>
            </a:r>
            <a:endParaRPr lang="it-IT" sz="3600" b="1" dirty="0">
              <a:latin typeface="Jost" pitchFamily="2" charset="77"/>
              <a:ea typeface="Jost" pitchFamily="2" charset="77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DC6084C-FDF6-1C7A-1F9B-E8D24D687FB7}"/>
              </a:ext>
            </a:extLst>
          </p:cNvPr>
          <p:cNvSpPr txBox="1">
            <a:spLocks/>
          </p:cNvSpPr>
          <p:nvPr/>
        </p:nvSpPr>
        <p:spPr>
          <a:xfrm>
            <a:off x="740979" y="1312316"/>
            <a:ext cx="4300364" cy="5123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L’importanza del branding</a:t>
            </a:r>
          </a:p>
        </p:txBody>
      </p:sp>
    </p:spTree>
    <p:extLst>
      <p:ext uri="{BB962C8B-B14F-4D97-AF65-F5344CB8AC3E}">
        <p14:creationId xmlns:p14="http://schemas.microsoft.com/office/powerpoint/2010/main" val="1632026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3CF44AE-9613-C394-0678-A79948762518}"/>
              </a:ext>
            </a:extLst>
          </p:cNvPr>
          <p:cNvSpPr/>
          <p:nvPr/>
        </p:nvSpPr>
        <p:spPr>
          <a:xfrm>
            <a:off x="1587062" y="2695193"/>
            <a:ext cx="3920358" cy="17394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it-IT" sz="1800" dirty="0">
                <a:latin typeface="Jost" pitchFamily="2" charset="77"/>
                <a:ea typeface="Jost" pitchFamily="2" charset="77"/>
              </a:rPr>
              <a:t>Attraverso il proprio </a:t>
            </a:r>
            <a:r>
              <a:rPr lang="it-IT" sz="1800" b="1" dirty="0">
                <a:latin typeface="Jost" pitchFamily="2" charset="77"/>
                <a:ea typeface="Jost" pitchFamily="2" charset="77"/>
              </a:rPr>
              <a:t>brand</a:t>
            </a:r>
            <a:r>
              <a:rPr lang="it-IT" sz="1800" dirty="0">
                <a:latin typeface="Jost" pitchFamily="2" charset="77"/>
                <a:ea typeface="Jost" pitchFamily="2" charset="77"/>
              </a:rPr>
              <a:t>, le organizzazioni culturali comunicano i propri valori, creano un legame emotivo con il pubblico e rafforzano la propria reputazione.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B81AB72-AA4F-CA54-1351-8E8E7D8DE5DF}"/>
              </a:ext>
            </a:extLst>
          </p:cNvPr>
          <p:cNvSpPr/>
          <p:nvPr/>
        </p:nvSpPr>
        <p:spPr>
          <a:xfrm>
            <a:off x="6684582" y="2695193"/>
            <a:ext cx="3920357" cy="17394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it-IT" sz="1800" dirty="0">
                <a:latin typeface="Jost" pitchFamily="2" charset="77"/>
                <a:ea typeface="Jost" pitchFamily="2" charset="77"/>
              </a:rPr>
              <a:t>Il </a:t>
            </a:r>
            <a:r>
              <a:rPr lang="it-IT" sz="1800" b="1" dirty="0">
                <a:latin typeface="Jost" pitchFamily="2" charset="77"/>
                <a:ea typeface="Jost" pitchFamily="2" charset="77"/>
              </a:rPr>
              <a:t>branding</a:t>
            </a:r>
            <a:r>
              <a:rPr lang="it-IT" sz="1800" dirty="0">
                <a:latin typeface="Jost" pitchFamily="2" charset="77"/>
                <a:ea typeface="Jost" pitchFamily="2" charset="77"/>
              </a:rPr>
              <a:t> svolge un ruolo cruciale nell'industria culturale, contribuendo a raggiungere il successo e a mantenere una posizione di rilievo nel panorama culturale.</a:t>
            </a:r>
          </a:p>
        </p:txBody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id="{CD9D3905-B4D1-5B5D-DD35-429478A7F221}"/>
              </a:ext>
            </a:extLst>
          </p:cNvPr>
          <p:cNvSpPr txBox="1">
            <a:spLocks/>
          </p:cNvSpPr>
          <p:nvPr/>
        </p:nvSpPr>
        <p:spPr>
          <a:xfrm>
            <a:off x="740979" y="359660"/>
            <a:ext cx="10710041" cy="6936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</a:pPr>
            <a:r>
              <a:rPr lang="it-IT" sz="3600" b="1">
                <a:latin typeface="Jost" pitchFamily="2" charset="77"/>
                <a:ea typeface="Jost" pitchFamily="2" charset="77"/>
                <a:cs typeface="+mn-cs"/>
              </a:rPr>
              <a:t>Introduzione al branding nell'industria culturale</a:t>
            </a:r>
            <a:endParaRPr lang="it-IT" sz="3600" b="1" dirty="0">
              <a:latin typeface="Jost" pitchFamily="2" charset="77"/>
              <a:ea typeface="Jost" pitchFamily="2" charset="77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E4BEB15-1FC5-FD53-F7CD-16B6D75E8E1B}"/>
              </a:ext>
            </a:extLst>
          </p:cNvPr>
          <p:cNvSpPr txBox="1">
            <a:spLocks/>
          </p:cNvSpPr>
          <p:nvPr/>
        </p:nvSpPr>
        <p:spPr>
          <a:xfrm>
            <a:off x="740979" y="1312316"/>
            <a:ext cx="4300364" cy="5123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L’importanza del branding</a:t>
            </a:r>
          </a:p>
        </p:txBody>
      </p:sp>
    </p:spTree>
    <p:extLst>
      <p:ext uri="{BB962C8B-B14F-4D97-AF65-F5344CB8AC3E}">
        <p14:creationId xmlns:p14="http://schemas.microsoft.com/office/powerpoint/2010/main" val="1396123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3CF44AE-9613-C394-0678-A79948762518}"/>
              </a:ext>
            </a:extLst>
          </p:cNvPr>
          <p:cNvSpPr/>
          <p:nvPr/>
        </p:nvSpPr>
        <p:spPr>
          <a:xfrm>
            <a:off x="4007707" y="2275121"/>
            <a:ext cx="4176583" cy="17394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La cultura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Rispecchia la visione e l’idea dell’organizzazione e viene convogliata nella marca, rappresentando dunque la storia e i cambiamenti subiti nel tempo.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B81AB72-AA4F-CA54-1351-8E8E7D8DE5DF}"/>
              </a:ext>
            </a:extLst>
          </p:cNvPr>
          <p:cNvSpPr/>
          <p:nvPr/>
        </p:nvSpPr>
        <p:spPr>
          <a:xfrm>
            <a:off x="6890951" y="4511636"/>
            <a:ext cx="4756074" cy="17394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La mission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E’ espressione di volontà e ambizione di un brand. Rappresenta l’impegno che l’organizzazione assume nei confronti di tutti i soggetti portatori di interesse. La mission è per definizione chiara e coincisa.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BA0EC6AF-5E6F-0A38-688E-EA60E8A98C76}"/>
              </a:ext>
            </a:extLst>
          </p:cNvPr>
          <p:cNvSpPr txBox="1">
            <a:spLocks/>
          </p:cNvSpPr>
          <p:nvPr/>
        </p:nvSpPr>
        <p:spPr>
          <a:xfrm>
            <a:off x="914187" y="1229505"/>
            <a:ext cx="4300364" cy="548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Le sei dimensioni del brand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BF3EA3E1-9F71-190E-189C-796627A5252B}"/>
              </a:ext>
            </a:extLst>
          </p:cNvPr>
          <p:cNvSpPr/>
          <p:nvPr/>
        </p:nvSpPr>
        <p:spPr>
          <a:xfrm>
            <a:off x="544975" y="4511636"/>
            <a:ext cx="4756074" cy="17394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I valori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I valori del brand sono una proposta implicita fatta al pubblico di aderire al suo mondo. Si tenta così di creare un’etica che permette di affermarsi e costruire una comunità legata da valori condivisi.</a:t>
            </a: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A7DB4A35-AFE9-C583-C385-282A93977CB3}"/>
              </a:ext>
            </a:extLst>
          </p:cNvPr>
          <p:cNvSpPr txBox="1">
            <a:spLocks/>
          </p:cNvSpPr>
          <p:nvPr/>
        </p:nvSpPr>
        <p:spPr>
          <a:xfrm>
            <a:off x="740979" y="359660"/>
            <a:ext cx="10710041" cy="6936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</a:pPr>
            <a:r>
              <a:rPr lang="it-IT" sz="3600" b="1">
                <a:latin typeface="Jost" pitchFamily="2" charset="77"/>
                <a:ea typeface="Jost" pitchFamily="2" charset="77"/>
                <a:cs typeface="+mn-cs"/>
              </a:rPr>
              <a:t>Introduzione al branding nell'industria culturale</a:t>
            </a:r>
            <a:endParaRPr lang="it-IT" sz="3600" b="1" dirty="0">
              <a:latin typeface="Jost" pitchFamily="2" charset="77"/>
              <a:ea typeface="Jost" pitchFamily="2" charset="7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5973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3CF44AE-9613-C394-0678-A79948762518}"/>
              </a:ext>
            </a:extLst>
          </p:cNvPr>
          <p:cNvSpPr/>
          <p:nvPr/>
        </p:nvSpPr>
        <p:spPr>
          <a:xfrm>
            <a:off x="3717962" y="2253665"/>
            <a:ext cx="4756074" cy="17394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effectLst/>
                <a:latin typeface="Jost" pitchFamily="2" charset="77"/>
                <a:ea typeface="Jost" pitchFamily="2" charset="77"/>
              </a:rPr>
              <a:t>La personalità</a:t>
            </a:r>
          </a:p>
          <a:p>
            <a:r>
              <a:rPr lang="it-IT" dirty="0">
                <a:latin typeface="Jost" pitchFamily="2" charset="77"/>
                <a:ea typeface="Jost" pitchFamily="2" charset="77"/>
              </a:rPr>
              <a:t>Rispecchia i tratti caratteriali del brand. Ha una natura paragonabile alla personalità di un individuo (allegra, sportiva, tradizionalista,...) che rende, in modo inequivocabile, l’unicità del brand. 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B81AB72-AA4F-CA54-1351-8E8E7D8DE5DF}"/>
              </a:ext>
            </a:extLst>
          </p:cNvPr>
          <p:cNvSpPr/>
          <p:nvPr/>
        </p:nvSpPr>
        <p:spPr>
          <a:xfrm>
            <a:off x="6890951" y="4511636"/>
            <a:ext cx="4756074" cy="17394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Essenza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È il cuore del brand. Riassume tutti gli aspetti culturali e valoriali diventando così il filo conduttore. È un concetto di </a:t>
            </a:r>
            <a:r>
              <a:rPr lang="it-IT" b="1" dirty="0">
                <a:latin typeface="Jost" pitchFamily="2" charset="77"/>
                <a:ea typeface="Jost" pitchFamily="2" charset="77"/>
              </a:rPr>
              <a:t>lungo periodo</a:t>
            </a:r>
            <a:r>
              <a:rPr lang="it-IT" dirty="0">
                <a:latin typeface="Jost" pitchFamily="2" charset="77"/>
                <a:ea typeface="Jost" pitchFamily="2" charset="77"/>
              </a:rPr>
              <a:t> che indirizza l’attitudine dell’organizzazione e delle sue attività nel tempo.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BA0EC6AF-5E6F-0A38-688E-EA60E8A98C76}"/>
              </a:ext>
            </a:extLst>
          </p:cNvPr>
          <p:cNvSpPr txBox="1">
            <a:spLocks/>
          </p:cNvSpPr>
          <p:nvPr/>
        </p:nvSpPr>
        <p:spPr>
          <a:xfrm>
            <a:off x="914187" y="1229505"/>
            <a:ext cx="4300364" cy="548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Le sei dimensioni del brand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BF3EA3E1-9F71-190E-189C-796627A5252B}"/>
              </a:ext>
            </a:extLst>
          </p:cNvPr>
          <p:cNvSpPr/>
          <p:nvPr/>
        </p:nvSpPr>
        <p:spPr>
          <a:xfrm>
            <a:off x="544975" y="4511636"/>
            <a:ext cx="4756074" cy="17394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Visual </a:t>
            </a:r>
            <a:r>
              <a:rPr lang="it-IT" b="1" dirty="0" err="1">
                <a:latin typeface="Jost" pitchFamily="2" charset="77"/>
                <a:ea typeface="Jost" pitchFamily="2" charset="77"/>
              </a:rPr>
              <a:t>identity</a:t>
            </a:r>
            <a:endParaRPr lang="it-IT" b="1" dirty="0">
              <a:latin typeface="Jost" pitchFamily="2" charset="77"/>
              <a:ea typeface="Jost" pitchFamily="2" charset="77"/>
            </a:endParaRP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Insieme di elementi visibili e sensoriali come il nome, il logo, i colori, grafica, ecc.. che vanno ad enfatizzarne l’identità, rispecchiando il suo valore. </a:t>
            </a: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A7DB4A35-AFE9-C583-C385-282A93977CB3}"/>
              </a:ext>
            </a:extLst>
          </p:cNvPr>
          <p:cNvSpPr txBox="1">
            <a:spLocks/>
          </p:cNvSpPr>
          <p:nvPr/>
        </p:nvSpPr>
        <p:spPr>
          <a:xfrm>
            <a:off x="740979" y="359660"/>
            <a:ext cx="10710041" cy="6936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</a:pPr>
            <a:r>
              <a:rPr lang="it-IT" sz="3600" b="1" dirty="0">
                <a:latin typeface="Jost" pitchFamily="2" charset="77"/>
                <a:ea typeface="Jost" pitchFamily="2" charset="77"/>
                <a:cs typeface="+mn-cs"/>
              </a:rPr>
              <a:t>Introduzione al branding nell'industria culturale</a:t>
            </a:r>
          </a:p>
        </p:txBody>
      </p:sp>
    </p:spTree>
    <p:extLst>
      <p:ext uri="{BB962C8B-B14F-4D97-AF65-F5344CB8AC3E}">
        <p14:creationId xmlns:p14="http://schemas.microsoft.com/office/powerpoint/2010/main" val="2573127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3CF44AE-9613-C394-0678-A79948762518}"/>
              </a:ext>
            </a:extLst>
          </p:cNvPr>
          <p:cNvSpPr/>
          <p:nvPr/>
        </p:nvSpPr>
        <p:spPr>
          <a:xfrm>
            <a:off x="544975" y="2068310"/>
            <a:ext cx="11102050" cy="1360690"/>
          </a:xfrm>
          <a:prstGeom prst="rect">
            <a:avLst/>
          </a:prstGeom>
          <a:ln w="349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Definizione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La brand reputation è la percezione che il pubblico ha di un brand, basata sulle esperienze, le opinioni, le recensioni e le informazioni disponibili. È il risultato di come l'organizzazione è vista e valutata dal pubblico e dagli stakeholder.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B81AB72-AA4F-CA54-1351-8E8E7D8DE5DF}"/>
              </a:ext>
            </a:extLst>
          </p:cNvPr>
          <p:cNvSpPr/>
          <p:nvPr/>
        </p:nvSpPr>
        <p:spPr>
          <a:xfrm>
            <a:off x="6096000" y="3967932"/>
            <a:ext cx="5551025" cy="22831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Complessità</a:t>
            </a:r>
          </a:p>
          <a:p>
            <a:r>
              <a:rPr lang="it-IT" dirty="0">
                <a:latin typeface="Jost" pitchFamily="2" charset="77"/>
                <a:ea typeface="Jost" pitchFamily="2" charset="77"/>
              </a:rPr>
              <a:t>La brand reputation è conseguenza di diversi fattori: dalla comunicazione alle azioni e scelte che l’organizzazione fa a livello sociale e culturale, da come tratta i propri dipendenti alla sua immagine pubblica, dall’opinione che i diversi stakeholders ne hanno all’autorevolezza della marca.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BA0EC6AF-5E6F-0A38-688E-EA60E8A98C76}"/>
              </a:ext>
            </a:extLst>
          </p:cNvPr>
          <p:cNvSpPr txBox="1">
            <a:spLocks/>
          </p:cNvSpPr>
          <p:nvPr/>
        </p:nvSpPr>
        <p:spPr>
          <a:xfrm>
            <a:off x="914187" y="1229505"/>
            <a:ext cx="7946034" cy="50565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Brand reputation, perché è importante e come gestirla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BF3EA3E1-9F71-190E-189C-796627A5252B}"/>
              </a:ext>
            </a:extLst>
          </p:cNvPr>
          <p:cNvSpPr/>
          <p:nvPr/>
        </p:nvSpPr>
        <p:spPr>
          <a:xfrm>
            <a:off x="544973" y="3967932"/>
            <a:ext cx="4904357" cy="22831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 err="1">
                <a:latin typeface="Jost" pitchFamily="2" charset="77"/>
                <a:ea typeface="Jost" pitchFamily="2" charset="77"/>
              </a:rPr>
              <a:t>Dall’identity</a:t>
            </a:r>
            <a:r>
              <a:rPr lang="it-IT" b="1" dirty="0">
                <a:latin typeface="Jost" pitchFamily="2" charset="77"/>
                <a:ea typeface="Jost" pitchFamily="2" charset="77"/>
              </a:rPr>
              <a:t> alla reputation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Se la Brand Identity è il modo in cui un’organizzazione si presenta e si manifesta al mondo esterno nella sua identità visiva, nei suoi luoghi, nella pubblicità, nelle PR, la Brand Reputation è invece il risultato tangibile di queste scelte. </a:t>
            </a: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A7DB4A35-AFE9-C583-C385-282A93977CB3}"/>
              </a:ext>
            </a:extLst>
          </p:cNvPr>
          <p:cNvSpPr txBox="1">
            <a:spLocks/>
          </p:cNvSpPr>
          <p:nvPr/>
        </p:nvSpPr>
        <p:spPr>
          <a:xfrm>
            <a:off x="740979" y="359660"/>
            <a:ext cx="10710041" cy="6936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</a:pPr>
            <a:r>
              <a:rPr lang="it-IT" sz="3600" b="1" dirty="0">
                <a:latin typeface="Jost" pitchFamily="2" charset="77"/>
                <a:ea typeface="Jost" pitchFamily="2" charset="77"/>
                <a:cs typeface="+mn-cs"/>
              </a:rPr>
              <a:t>Introduzione al branding nell'industria culturale</a:t>
            </a:r>
          </a:p>
        </p:txBody>
      </p:sp>
    </p:spTree>
    <p:extLst>
      <p:ext uri="{BB962C8B-B14F-4D97-AF65-F5344CB8AC3E}">
        <p14:creationId xmlns:p14="http://schemas.microsoft.com/office/powerpoint/2010/main" val="3842619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3CF44AE-9613-C394-0678-A79948762518}"/>
              </a:ext>
            </a:extLst>
          </p:cNvPr>
          <p:cNvSpPr/>
          <p:nvPr/>
        </p:nvSpPr>
        <p:spPr>
          <a:xfrm>
            <a:off x="544975" y="2068310"/>
            <a:ext cx="8796733" cy="13606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Influenza sul pubblico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La reputazione di un brand culturale influenza la decisione del pubblico di partecipare, visitare o sostenere un'organizzazione. Una buona reputazione può attrarre più pubblico e sostenitori, mentre una reputazione negativa può scoraggiare l'interesse e l'adesione.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B81AB72-AA4F-CA54-1351-8E8E7D8DE5DF}"/>
              </a:ext>
            </a:extLst>
          </p:cNvPr>
          <p:cNvSpPr/>
          <p:nvPr/>
        </p:nvSpPr>
        <p:spPr>
          <a:xfrm>
            <a:off x="6742668" y="3967932"/>
            <a:ext cx="4904357" cy="22831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Effetto sulle opportunità di finanziamento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La brand reputation può influenzare le possibilità di ottenere finanziamenti, sponsorizzazioni e partnership. Un brand con una solida reputazione ha maggiori probabilità di attrarre investimenti e costruire collaborazioni vantaggiose.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BF3EA3E1-9F71-190E-189C-796627A5252B}"/>
              </a:ext>
            </a:extLst>
          </p:cNvPr>
          <p:cNvSpPr/>
          <p:nvPr/>
        </p:nvSpPr>
        <p:spPr>
          <a:xfrm>
            <a:off x="544972" y="3967932"/>
            <a:ext cx="4904357" cy="22831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Affidabilità e credibilità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Una reputazione positiva nel settore culturale è fondamentale per ottenere la fiducia del pubblico, degli sponsor e degli altri partner. Una buona reputazione aumenta l'affidabilità dell'organizzazione e la percezione della sua qualità.</a:t>
            </a: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A7DB4A35-AFE9-C583-C385-282A93977CB3}"/>
              </a:ext>
            </a:extLst>
          </p:cNvPr>
          <p:cNvSpPr txBox="1">
            <a:spLocks/>
          </p:cNvSpPr>
          <p:nvPr/>
        </p:nvSpPr>
        <p:spPr>
          <a:xfrm>
            <a:off x="740979" y="359660"/>
            <a:ext cx="10710041" cy="6936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</a:pPr>
            <a:r>
              <a:rPr lang="it-IT" sz="3600" b="1" dirty="0">
                <a:latin typeface="Jost" pitchFamily="2" charset="77"/>
                <a:ea typeface="Jost" pitchFamily="2" charset="77"/>
                <a:cs typeface="+mn-cs"/>
              </a:rPr>
              <a:t>Introduzione al branding nell'industria culturale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BADF6C68-2DF4-232C-F52E-560287DA971E}"/>
              </a:ext>
            </a:extLst>
          </p:cNvPr>
          <p:cNvSpPr txBox="1">
            <a:spLocks/>
          </p:cNvSpPr>
          <p:nvPr/>
        </p:nvSpPr>
        <p:spPr>
          <a:xfrm>
            <a:off x="914186" y="1229505"/>
            <a:ext cx="8427521" cy="50565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Importanza della brand reputation nel settore culturale</a:t>
            </a:r>
          </a:p>
        </p:txBody>
      </p:sp>
    </p:spTree>
    <p:extLst>
      <p:ext uri="{BB962C8B-B14F-4D97-AF65-F5344CB8AC3E}">
        <p14:creationId xmlns:p14="http://schemas.microsoft.com/office/powerpoint/2010/main" val="437296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BA0EC6AF-5E6F-0A38-688E-EA60E8A98C76}"/>
              </a:ext>
            </a:extLst>
          </p:cNvPr>
          <p:cNvSpPr txBox="1">
            <a:spLocks/>
          </p:cNvSpPr>
          <p:nvPr/>
        </p:nvSpPr>
        <p:spPr>
          <a:xfrm>
            <a:off x="914187" y="1229505"/>
            <a:ext cx="4300364" cy="548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Evoluzioni di un brand</a:t>
            </a: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A7DB4A35-AFE9-C583-C385-282A93977CB3}"/>
              </a:ext>
            </a:extLst>
          </p:cNvPr>
          <p:cNvSpPr txBox="1">
            <a:spLocks/>
          </p:cNvSpPr>
          <p:nvPr/>
        </p:nvSpPr>
        <p:spPr>
          <a:xfrm>
            <a:off x="740979" y="359660"/>
            <a:ext cx="10710041" cy="6936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</a:pPr>
            <a:r>
              <a:rPr lang="it-IT" sz="3600" b="1" dirty="0">
                <a:latin typeface="Jost" pitchFamily="2" charset="77"/>
                <a:ea typeface="Jost" pitchFamily="2" charset="77"/>
                <a:cs typeface="+mn-cs"/>
              </a:rPr>
              <a:t>Introduzione al branding nell'industria culturale</a:t>
            </a:r>
          </a:p>
        </p:txBody>
      </p:sp>
      <p:pic>
        <p:nvPicPr>
          <p:cNvPr id="11" name="Immagine 10" descr="Immagine che contiene schizzo, disegno, silhouette, bianco&#10;&#10;Descrizione generata automaticamente">
            <a:extLst>
              <a:ext uri="{FF2B5EF4-FFF2-40B4-BE49-F238E27FC236}">
                <a16:creationId xmlns:a16="http://schemas.microsoft.com/office/drawing/2014/main" id="{35BDD0C6-7B13-0C4B-67B4-76277AF797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500" r="26157"/>
          <a:stretch/>
        </p:blipFill>
        <p:spPr>
          <a:xfrm>
            <a:off x="10104324" y="4281966"/>
            <a:ext cx="1275194" cy="1508382"/>
          </a:xfrm>
          <a:prstGeom prst="rect">
            <a:avLst/>
          </a:prstGeom>
        </p:spPr>
      </p:pic>
      <p:pic>
        <p:nvPicPr>
          <p:cNvPr id="13" name="Immagine 12" descr="Immagine che contiene silhouette, schizzo, testo, bianco&#10;&#10;Descrizione generata automaticamente">
            <a:extLst>
              <a:ext uri="{FF2B5EF4-FFF2-40B4-BE49-F238E27FC236}">
                <a16:creationId xmlns:a16="http://schemas.microsoft.com/office/drawing/2014/main" id="{FF147DCC-A8C6-487E-0D63-0B445F2120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2397" y="4322537"/>
            <a:ext cx="1991932" cy="1420030"/>
          </a:xfrm>
          <a:prstGeom prst="rect">
            <a:avLst/>
          </a:prstGeom>
        </p:spPr>
      </p:pic>
      <p:pic>
        <p:nvPicPr>
          <p:cNvPr id="15" name="Immagine 14" descr="Immagine che contiene disegno, design&#10;&#10;Descrizione generata automaticamente">
            <a:extLst>
              <a:ext uri="{FF2B5EF4-FFF2-40B4-BE49-F238E27FC236}">
                <a16:creationId xmlns:a16="http://schemas.microsoft.com/office/drawing/2014/main" id="{33BAC027-49A9-9F24-3554-2EF1F9A587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2143" y="4410889"/>
            <a:ext cx="2205830" cy="1235265"/>
          </a:xfrm>
          <a:prstGeom prst="rect">
            <a:avLst/>
          </a:prstGeom>
        </p:spPr>
      </p:pic>
      <p:pic>
        <p:nvPicPr>
          <p:cNvPr id="17" name="Immagine 16" descr="Immagine che contiene testo, calligrafia, Carattere, disegno&#10;&#10;Descrizione generata automaticamente">
            <a:extLst>
              <a:ext uri="{FF2B5EF4-FFF2-40B4-BE49-F238E27FC236}">
                <a16:creationId xmlns:a16="http://schemas.microsoft.com/office/drawing/2014/main" id="{C0D85BA2-3B57-4DDD-EF5B-ABE64F7768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034" y="4586514"/>
            <a:ext cx="1991932" cy="1115482"/>
          </a:xfrm>
          <a:prstGeom prst="rect">
            <a:avLst/>
          </a:prstGeom>
        </p:spPr>
      </p:pic>
      <p:pic>
        <p:nvPicPr>
          <p:cNvPr id="19" name="Immagine 18" descr="Immagine che contiene Carattere, Elementi grafici, testo, nero&#10;&#10;Descrizione generata automaticamente">
            <a:extLst>
              <a:ext uri="{FF2B5EF4-FFF2-40B4-BE49-F238E27FC236}">
                <a16:creationId xmlns:a16="http://schemas.microsoft.com/office/drawing/2014/main" id="{41F005C8-5792-DF5C-E617-40946D617B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45168" y="2263462"/>
            <a:ext cx="1988984" cy="1113831"/>
          </a:xfrm>
          <a:prstGeom prst="rect">
            <a:avLst/>
          </a:prstGeom>
        </p:spPr>
      </p:pic>
      <p:pic>
        <p:nvPicPr>
          <p:cNvPr id="21" name="Immagine 20" descr="Immagine che contiene calligrafia, disegno, Carattere, nero&#10;&#10;Descrizione generata automaticamente">
            <a:extLst>
              <a:ext uri="{FF2B5EF4-FFF2-40B4-BE49-F238E27FC236}">
                <a16:creationId xmlns:a16="http://schemas.microsoft.com/office/drawing/2014/main" id="{FF3C1538-1528-BE7C-BC5B-BA3179F4C0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42143" y="2145374"/>
            <a:ext cx="2002396" cy="1121342"/>
          </a:xfrm>
          <a:prstGeom prst="rect">
            <a:avLst/>
          </a:prstGeom>
        </p:spPr>
      </p:pic>
      <p:pic>
        <p:nvPicPr>
          <p:cNvPr id="23" name="Immagine 22" descr="Immagine che contiene Carattere, Elementi grafici, nero, bianco e nero&#10;&#10;Descrizione generata automaticamente">
            <a:extLst>
              <a:ext uri="{FF2B5EF4-FFF2-40B4-BE49-F238E27FC236}">
                <a16:creationId xmlns:a16="http://schemas.microsoft.com/office/drawing/2014/main" id="{F2D3F2DB-48FC-477C-1677-9AF2D2216E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67518" y="2122154"/>
            <a:ext cx="2333653" cy="1306846"/>
          </a:xfrm>
          <a:prstGeom prst="rect">
            <a:avLst/>
          </a:prstGeom>
        </p:spPr>
      </p:pic>
      <p:pic>
        <p:nvPicPr>
          <p:cNvPr id="25" name="Immagine 24" descr="Immagine che contiene testo, grafica, Carattere, Elementi grafici&#10;&#10;Descrizione generata automaticamente">
            <a:extLst>
              <a:ext uri="{FF2B5EF4-FFF2-40B4-BE49-F238E27FC236}">
                <a16:creationId xmlns:a16="http://schemas.microsoft.com/office/drawing/2014/main" id="{36AD9667-D054-F0FE-E951-5CF63F2705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4863" y="2088152"/>
            <a:ext cx="2323283" cy="1306846"/>
          </a:xfrm>
          <a:prstGeom prst="rect">
            <a:avLst/>
          </a:prstGeom>
        </p:spPr>
      </p:pic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DE5B51C2-9A20-4581-689E-BA714271C517}"/>
              </a:ext>
            </a:extLst>
          </p:cNvPr>
          <p:cNvSpPr txBox="1"/>
          <p:nvPr/>
        </p:nvSpPr>
        <p:spPr>
          <a:xfrm>
            <a:off x="901170" y="3520416"/>
            <a:ext cx="1470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1929 - 1937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B17FA16C-03AE-8E3F-C8AF-B20BCAA9EBFD}"/>
              </a:ext>
            </a:extLst>
          </p:cNvPr>
          <p:cNvSpPr txBox="1"/>
          <p:nvPr/>
        </p:nvSpPr>
        <p:spPr>
          <a:xfrm>
            <a:off x="4174913" y="3520416"/>
            <a:ext cx="1470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1937 - 1948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7581794A-D544-00D3-C0E4-616646804D6D}"/>
              </a:ext>
            </a:extLst>
          </p:cNvPr>
          <p:cNvSpPr txBox="1"/>
          <p:nvPr/>
        </p:nvSpPr>
        <p:spPr>
          <a:xfrm>
            <a:off x="7165916" y="3520416"/>
            <a:ext cx="1470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1948 - 1979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C55501A8-207D-B6D5-699C-CB2D21E23CE9}"/>
              </a:ext>
            </a:extLst>
          </p:cNvPr>
          <p:cNvSpPr txBox="1"/>
          <p:nvPr/>
        </p:nvSpPr>
        <p:spPr>
          <a:xfrm>
            <a:off x="10104325" y="3520416"/>
            <a:ext cx="1470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1972 - 1983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4822A796-9196-E90B-B7D7-5315B00247C7}"/>
              </a:ext>
            </a:extLst>
          </p:cNvPr>
          <p:cNvSpPr txBox="1"/>
          <p:nvPr/>
        </p:nvSpPr>
        <p:spPr>
          <a:xfrm>
            <a:off x="788666" y="5898446"/>
            <a:ext cx="1470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1983 - 1985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9DE54426-B733-D94D-C153-923D07C11648}"/>
              </a:ext>
            </a:extLst>
          </p:cNvPr>
          <p:cNvSpPr txBox="1"/>
          <p:nvPr/>
        </p:nvSpPr>
        <p:spPr>
          <a:xfrm>
            <a:off x="4109723" y="5898446"/>
            <a:ext cx="1470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1985 - 2006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B677EE57-36A8-01DB-BD18-592835DAFCAC}"/>
              </a:ext>
            </a:extLst>
          </p:cNvPr>
          <p:cNvSpPr txBox="1"/>
          <p:nvPr/>
        </p:nvSpPr>
        <p:spPr>
          <a:xfrm>
            <a:off x="7050184" y="5898446"/>
            <a:ext cx="1470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2006 - 2011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6D0FE894-80DE-E0C9-83FA-99AD59A2612F}"/>
              </a:ext>
            </a:extLst>
          </p:cNvPr>
          <p:cNvSpPr txBox="1"/>
          <p:nvPr/>
        </p:nvSpPr>
        <p:spPr>
          <a:xfrm>
            <a:off x="10006587" y="5898446"/>
            <a:ext cx="1470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2011 - oggi</a:t>
            </a:r>
          </a:p>
        </p:txBody>
      </p:sp>
      <p:cxnSp>
        <p:nvCxnSpPr>
          <p:cNvPr id="35" name="Connettore 2 34">
            <a:extLst>
              <a:ext uri="{FF2B5EF4-FFF2-40B4-BE49-F238E27FC236}">
                <a16:creationId xmlns:a16="http://schemas.microsoft.com/office/drawing/2014/main" id="{D399D0B6-759E-AEFE-8B3F-37E4A597B245}"/>
              </a:ext>
            </a:extLst>
          </p:cNvPr>
          <p:cNvCxnSpPr>
            <a:cxnSpLocks/>
          </p:cNvCxnSpPr>
          <p:nvPr/>
        </p:nvCxnSpPr>
        <p:spPr>
          <a:xfrm>
            <a:off x="2975946" y="2741575"/>
            <a:ext cx="664480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2 37">
            <a:extLst>
              <a:ext uri="{FF2B5EF4-FFF2-40B4-BE49-F238E27FC236}">
                <a16:creationId xmlns:a16="http://schemas.microsoft.com/office/drawing/2014/main" id="{E26E180D-C7F4-1795-128B-EB7FE23A9401}"/>
              </a:ext>
            </a:extLst>
          </p:cNvPr>
          <p:cNvCxnSpPr>
            <a:cxnSpLocks/>
          </p:cNvCxnSpPr>
          <p:nvPr/>
        </p:nvCxnSpPr>
        <p:spPr>
          <a:xfrm>
            <a:off x="5830357" y="2741575"/>
            <a:ext cx="664480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2 38">
            <a:extLst>
              <a:ext uri="{FF2B5EF4-FFF2-40B4-BE49-F238E27FC236}">
                <a16:creationId xmlns:a16="http://schemas.microsoft.com/office/drawing/2014/main" id="{A2F23B03-96B7-E2E5-F8BF-29E842A645BE}"/>
              </a:ext>
            </a:extLst>
          </p:cNvPr>
          <p:cNvCxnSpPr>
            <a:cxnSpLocks/>
          </p:cNvCxnSpPr>
          <p:nvPr/>
        </p:nvCxnSpPr>
        <p:spPr>
          <a:xfrm>
            <a:off x="9037096" y="2741575"/>
            <a:ext cx="664480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2 39">
            <a:extLst>
              <a:ext uri="{FF2B5EF4-FFF2-40B4-BE49-F238E27FC236}">
                <a16:creationId xmlns:a16="http://schemas.microsoft.com/office/drawing/2014/main" id="{1FD36BB1-47D1-ED31-BD97-3351EA56A697}"/>
              </a:ext>
            </a:extLst>
          </p:cNvPr>
          <p:cNvCxnSpPr>
            <a:cxnSpLocks/>
          </p:cNvCxnSpPr>
          <p:nvPr/>
        </p:nvCxnSpPr>
        <p:spPr>
          <a:xfrm>
            <a:off x="2975946" y="5144255"/>
            <a:ext cx="664480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>
            <a:extLst>
              <a:ext uri="{FF2B5EF4-FFF2-40B4-BE49-F238E27FC236}">
                <a16:creationId xmlns:a16="http://schemas.microsoft.com/office/drawing/2014/main" id="{3DC8FF7F-5849-7FD9-78CB-D22FF0244268}"/>
              </a:ext>
            </a:extLst>
          </p:cNvPr>
          <p:cNvCxnSpPr>
            <a:cxnSpLocks/>
          </p:cNvCxnSpPr>
          <p:nvPr/>
        </p:nvCxnSpPr>
        <p:spPr>
          <a:xfrm>
            <a:off x="5830357" y="5144255"/>
            <a:ext cx="664480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2 41">
            <a:extLst>
              <a:ext uri="{FF2B5EF4-FFF2-40B4-BE49-F238E27FC236}">
                <a16:creationId xmlns:a16="http://schemas.microsoft.com/office/drawing/2014/main" id="{951548CA-1E6E-0913-BE52-5E6DC64FA967}"/>
              </a:ext>
            </a:extLst>
          </p:cNvPr>
          <p:cNvCxnSpPr>
            <a:cxnSpLocks/>
          </p:cNvCxnSpPr>
          <p:nvPr/>
        </p:nvCxnSpPr>
        <p:spPr>
          <a:xfrm>
            <a:off x="9037096" y="5144255"/>
            <a:ext cx="664480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84952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778</Words>
  <Application>Microsoft Macintosh PowerPoint</Application>
  <PresentationFormat>Widescreen</PresentationFormat>
  <Paragraphs>56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Jost</vt:lpstr>
      <vt:lpstr>Tema di Office</vt:lpstr>
      <vt:lpstr>Introduzione al branding nell'industria culturale </vt:lpstr>
      <vt:lpstr>Introduzione al branding nell'industria culturale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Introduzione al branding nell'industria culturale </dc:title>
  <dc:creator>Luigi Apollonio</dc:creator>
  <cp:lastModifiedBy>Luigi Apollonio</cp:lastModifiedBy>
  <cp:revision>7</cp:revision>
  <dcterms:created xsi:type="dcterms:W3CDTF">2023-06-19T09:02:33Z</dcterms:created>
  <dcterms:modified xsi:type="dcterms:W3CDTF">2023-07-10T07:47:44Z</dcterms:modified>
</cp:coreProperties>
</file>