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9" r:id="rId4"/>
    <p:sldId id="260" r:id="rId5"/>
    <p:sldId id="262" r:id="rId6"/>
    <p:sldId id="261" r:id="rId7"/>
    <p:sldId id="263" r:id="rId8"/>
    <p:sldId id="264" r:id="rId9"/>
    <p:sldId id="266" r:id="rId10"/>
    <p:sldId id="267" r:id="rId11"/>
    <p:sldId id="296" r:id="rId12"/>
    <p:sldId id="297" r:id="rId13"/>
    <p:sldId id="268" r:id="rId14"/>
    <p:sldId id="269" r:id="rId15"/>
    <p:sldId id="270" r:id="rId16"/>
    <p:sldId id="271" r:id="rId17"/>
    <p:sldId id="272" r:id="rId18"/>
    <p:sldId id="274" r:id="rId19"/>
    <p:sldId id="273"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58" r:id="rId42"/>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12409-ECD2-4939-A764-F04CE571E81B}" type="doc">
      <dgm:prSet loTypeId="urn:microsoft.com/office/officeart/2008/layout/LinedList" loCatId="list" qsTypeId="urn:microsoft.com/office/officeart/2005/8/quickstyle/simple4" qsCatId="simple" csTypeId="urn:microsoft.com/office/officeart/2005/8/colors/colorful5" csCatId="colorful"/>
      <dgm:spPr/>
      <dgm:t>
        <a:bodyPr/>
        <a:lstStyle/>
        <a:p>
          <a:endParaRPr lang="en-US"/>
        </a:p>
      </dgm:t>
    </dgm:pt>
    <dgm:pt modelId="{6A3BFBB6-BE80-440F-A2A6-30290D167A08}">
      <dgm:prSet/>
      <dgm:spPr/>
      <dgm:t>
        <a:bodyPr/>
        <a:lstStyle/>
        <a:p>
          <a:r>
            <a:rPr lang="hr-HR" b="0" i="0"/>
            <a:t>Sustav elektroničkog učenja je postao izrazito popularan početkom 21. stoljeća.</a:t>
          </a:r>
          <a:endParaRPr lang="en-US"/>
        </a:p>
      </dgm:t>
    </dgm:pt>
    <dgm:pt modelId="{04C44248-98E3-4723-A133-432BE291B1DE}" type="parTrans" cxnId="{A2E9A2C3-5C8E-47D8-A404-7B66367FCB76}">
      <dgm:prSet/>
      <dgm:spPr/>
      <dgm:t>
        <a:bodyPr/>
        <a:lstStyle/>
        <a:p>
          <a:endParaRPr lang="en-US"/>
        </a:p>
      </dgm:t>
    </dgm:pt>
    <dgm:pt modelId="{4875B12B-7F9D-4A03-95EC-10348FE0368E}" type="sibTrans" cxnId="{A2E9A2C3-5C8E-47D8-A404-7B66367FCB76}">
      <dgm:prSet/>
      <dgm:spPr/>
      <dgm:t>
        <a:bodyPr/>
        <a:lstStyle/>
        <a:p>
          <a:endParaRPr lang="en-US"/>
        </a:p>
      </dgm:t>
    </dgm:pt>
    <dgm:pt modelId="{890BEC11-AE87-4337-84CD-098C186B5EAF}">
      <dgm:prSet/>
      <dgm:spPr/>
      <dgm:t>
        <a:bodyPr/>
        <a:lstStyle/>
        <a:p>
          <a:r>
            <a:rPr lang="hr-HR"/>
            <a:t>K</a:t>
          </a:r>
          <a:r>
            <a:rPr lang="hr-HR" b="0" i="0"/>
            <a:t>orištenje platforme za e-učenje donosi značajne uštede-npr. Smanjena potrošnja papira</a:t>
          </a:r>
          <a:endParaRPr lang="en-US"/>
        </a:p>
      </dgm:t>
    </dgm:pt>
    <dgm:pt modelId="{0FE65889-EF33-4B2A-B026-2496D7F3FF0C}" type="parTrans" cxnId="{3394BBF2-42C5-4648-862B-1BEE95F1719D}">
      <dgm:prSet/>
      <dgm:spPr/>
      <dgm:t>
        <a:bodyPr/>
        <a:lstStyle/>
        <a:p>
          <a:endParaRPr lang="en-US"/>
        </a:p>
      </dgm:t>
    </dgm:pt>
    <dgm:pt modelId="{3F56F8FA-9645-41A5-AC1C-0E4D690E0EA0}" type="sibTrans" cxnId="{3394BBF2-42C5-4648-862B-1BEE95F1719D}">
      <dgm:prSet/>
      <dgm:spPr/>
      <dgm:t>
        <a:bodyPr/>
        <a:lstStyle/>
        <a:p>
          <a:endParaRPr lang="en-US"/>
        </a:p>
      </dgm:t>
    </dgm:pt>
    <dgm:pt modelId="{E8522645-D073-4F4C-A8FE-8CEEE4D21F6F}">
      <dgm:prSet/>
      <dgm:spPr/>
      <dgm:t>
        <a:bodyPr/>
        <a:lstStyle/>
        <a:p>
          <a:r>
            <a:rPr lang="hr-HR" b="0" i="0"/>
            <a:t>Platforme za e-učenje omogućavaju on-line distribuciju izobrazbe, rezultata u stvarnom vremenu*.</a:t>
          </a:r>
          <a:endParaRPr lang="en-US"/>
        </a:p>
      </dgm:t>
    </dgm:pt>
    <dgm:pt modelId="{00D5F116-0A86-44AA-95CF-25842DFC52F7}" type="parTrans" cxnId="{B0CE2B1A-AB38-472F-B25A-F3DB0853BEF2}">
      <dgm:prSet/>
      <dgm:spPr/>
      <dgm:t>
        <a:bodyPr/>
        <a:lstStyle/>
        <a:p>
          <a:endParaRPr lang="en-US"/>
        </a:p>
      </dgm:t>
    </dgm:pt>
    <dgm:pt modelId="{CBC53EA3-714F-4E7F-AA61-272283C35502}" type="sibTrans" cxnId="{B0CE2B1A-AB38-472F-B25A-F3DB0853BEF2}">
      <dgm:prSet/>
      <dgm:spPr/>
      <dgm:t>
        <a:bodyPr/>
        <a:lstStyle/>
        <a:p>
          <a:endParaRPr lang="en-US"/>
        </a:p>
      </dgm:t>
    </dgm:pt>
    <dgm:pt modelId="{F787322D-2449-4872-8B55-471E01A6AD2A}">
      <dgm:prSet/>
      <dgm:spPr/>
      <dgm:t>
        <a:bodyPr/>
        <a:lstStyle/>
        <a:p>
          <a:r>
            <a:rPr lang="hr-HR"/>
            <a:t>*https://egolms.com/zasto-e-ucenje-hr.html</a:t>
          </a:r>
          <a:endParaRPr lang="en-US"/>
        </a:p>
      </dgm:t>
    </dgm:pt>
    <dgm:pt modelId="{F36A2D8A-942C-4C8E-AEEF-FBAAF33F4B83}" type="parTrans" cxnId="{EE5E5CB1-73BA-4F4C-A952-345D3F3CC972}">
      <dgm:prSet/>
      <dgm:spPr/>
      <dgm:t>
        <a:bodyPr/>
        <a:lstStyle/>
        <a:p>
          <a:endParaRPr lang="en-US"/>
        </a:p>
      </dgm:t>
    </dgm:pt>
    <dgm:pt modelId="{93FAF18F-D7CC-4E23-A63B-159125A4FA39}" type="sibTrans" cxnId="{EE5E5CB1-73BA-4F4C-A952-345D3F3CC972}">
      <dgm:prSet/>
      <dgm:spPr/>
      <dgm:t>
        <a:bodyPr/>
        <a:lstStyle/>
        <a:p>
          <a:endParaRPr lang="en-US"/>
        </a:p>
      </dgm:t>
    </dgm:pt>
    <dgm:pt modelId="{5C9BFEA7-1345-4321-8AD6-6583DBA3B291}" type="pres">
      <dgm:prSet presAssocID="{40912409-ECD2-4939-A764-F04CE571E81B}" presName="vert0" presStyleCnt="0">
        <dgm:presLayoutVars>
          <dgm:dir/>
          <dgm:animOne val="branch"/>
          <dgm:animLvl val="lvl"/>
        </dgm:presLayoutVars>
      </dgm:prSet>
      <dgm:spPr/>
    </dgm:pt>
    <dgm:pt modelId="{8C14C80D-D578-40E9-B33F-84B1548D20EE}" type="pres">
      <dgm:prSet presAssocID="{6A3BFBB6-BE80-440F-A2A6-30290D167A08}" presName="thickLine" presStyleLbl="alignNode1" presStyleIdx="0" presStyleCnt="4"/>
      <dgm:spPr/>
    </dgm:pt>
    <dgm:pt modelId="{5C355A08-55BF-4503-91E4-D551E7B382B6}" type="pres">
      <dgm:prSet presAssocID="{6A3BFBB6-BE80-440F-A2A6-30290D167A08}" presName="horz1" presStyleCnt="0"/>
      <dgm:spPr/>
    </dgm:pt>
    <dgm:pt modelId="{26BB717B-7FFC-45B9-B2BB-5D10E51C8D2A}" type="pres">
      <dgm:prSet presAssocID="{6A3BFBB6-BE80-440F-A2A6-30290D167A08}" presName="tx1" presStyleLbl="revTx" presStyleIdx="0" presStyleCnt="4"/>
      <dgm:spPr/>
    </dgm:pt>
    <dgm:pt modelId="{91C638FC-7BC0-458C-BA4E-ED7C2F29A8AA}" type="pres">
      <dgm:prSet presAssocID="{6A3BFBB6-BE80-440F-A2A6-30290D167A08}" presName="vert1" presStyleCnt="0"/>
      <dgm:spPr/>
    </dgm:pt>
    <dgm:pt modelId="{2E87B8FF-B7FC-468E-893C-0625094B080D}" type="pres">
      <dgm:prSet presAssocID="{890BEC11-AE87-4337-84CD-098C186B5EAF}" presName="thickLine" presStyleLbl="alignNode1" presStyleIdx="1" presStyleCnt="4"/>
      <dgm:spPr/>
    </dgm:pt>
    <dgm:pt modelId="{50FAFC1A-484E-430D-8B19-ECAAFC5A65F5}" type="pres">
      <dgm:prSet presAssocID="{890BEC11-AE87-4337-84CD-098C186B5EAF}" presName="horz1" presStyleCnt="0"/>
      <dgm:spPr/>
    </dgm:pt>
    <dgm:pt modelId="{0A729148-A398-439C-A475-43826D89C196}" type="pres">
      <dgm:prSet presAssocID="{890BEC11-AE87-4337-84CD-098C186B5EAF}" presName="tx1" presStyleLbl="revTx" presStyleIdx="1" presStyleCnt="4"/>
      <dgm:spPr/>
    </dgm:pt>
    <dgm:pt modelId="{D9B2FB21-4BA0-4674-9B28-D88E52C85444}" type="pres">
      <dgm:prSet presAssocID="{890BEC11-AE87-4337-84CD-098C186B5EAF}" presName="vert1" presStyleCnt="0"/>
      <dgm:spPr/>
    </dgm:pt>
    <dgm:pt modelId="{48A2EB31-89EC-4CB4-9606-F3123275DFBD}" type="pres">
      <dgm:prSet presAssocID="{E8522645-D073-4F4C-A8FE-8CEEE4D21F6F}" presName="thickLine" presStyleLbl="alignNode1" presStyleIdx="2" presStyleCnt="4"/>
      <dgm:spPr/>
    </dgm:pt>
    <dgm:pt modelId="{86CED4B5-7316-468C-B0DF-3975FFE10913}" type="pres">
      <dgm:prSet presAssocID="{E8522645-D073-4F4C-A8FE-8CEEE4D21F6F}" presName="horz1" presStyleCnt="0"/>
      <dgm:spPr/>
    </dgm:pt>
    <dgm:pt modelId="{ACA871E6-6DA4-4423-AFB3-D0F18FFCD396}" type="pres">
      <dgm:prSet presAssocID="{E8522645-D073-4F4C-A8FE-8CEEE4D21F6F}" presName="tx1" presStyleLbl="revTx" presStyleIdx="2" presStyleCnt="4"/>
      <dgm:spPr/>
    </dgm:pt>
    <dgm:pt modelId="{88E59404-1A19-43EC-9330-312A834BF8BB}" type="pres">
      <dgm:prSet presAssocID="{E8522645-D073-4F4C-A8FE-8CEEE4D21F6F}" presName="vert1" presStyleCnt="0"/>
      <dgm:spPr/>
    </dgm:pt>
    <dgm:pt modelId="{DF5BE889-061F-4386-B43D-E7081FF6F266}" type="pres">
      <dgm:prSet presAssocID="{F787322D-2449-4872-8B55-471E01A6AD2A}" presName="thickLine" presStyleLbl="alignNode1" presStyleIdx="3" presStyleCnt="4"/>
      <dgm:spPr/>
    </dgm:pt>
    <dgm:pt modelId="{D5F583F2-A4B8-46B9-93DF-9D748044C513}" type="pres">
      <dgm:prSet presAssocID="{F787322D-2449-4872-8B55-471E01A6AD2A}" presName="horz1" presStyleCnt="0"/>
      <dgm:spPr/>
    </dgm:pt>
    <dgm:pt modelId="{3DC71D2A-B1DF-4481-A6BD-99051F80F3C8}" type="pres">
      <dgm:prSet presAssocID="{F787322D-2449-4872-8B55-471E01A6AD2A}" presName="tx1" presStyleLbl="revTx" presStyleIdx="3" presStyleCnt="4"/>
      <dgm:spPr/>
    </dgm:pt>
    <dgm:pt modelId="{AEA7F29C-6127-41B0-81AF-D1903BC9C170}" type="pres">
      <dgm:prSet presAssocID="{F787322D-2449-4872-8B55-471E01A6AD2A}" presName="vert1" presStyleCnt="0"/>
      <dgm:spPr/>
    </dgm:pt>
  </dgm:ptLst>
  <dgm:cxnLst>
    <dgm:cxn modelId="{12F32B08-B164-45D8-A1CC-CA37F688EA90}" type="presOf" srcId="{6A3BFBB6-BE80-440F-A2A6-30290D167A08}" destId="{26BB717B-7FFC-45B9-B2BB-5D10E51C8D2A}" srcOrd="0" destOrd="0" presId="urn:microsoft.com/office/officeart/2008/layout/LinedList"/>
    <dgm:cxn modelId="{93619F14-266C-4A6B-B5C3-41B8D9F8C9B6}" type="presOf" srcId="{890BEC11-AE87-4337-84CD-098C186B5EAF}" destId="{0A729148-A398-439C-A475-43826D89C196}" srcOrd="0" destOrd="0" presId="urn:microsoft.com/office/officeart/2008/layout/LinedList"/>
    <dgm:cxn modelId="{B0CE2B1A-AB38-472F-B25A-F3DB0853BEF2}" srcId="{40912409-ECD2-4939-A764-F04CE571E81B}" destId="{E8522645-D073-4F4C-A8FE-8CEEE4D21F6F}" srcOrd="2" destOrd="0" parTransId="{00D5F116-0A86-44AA-95CF-25842DFC52F7}" sibTransId="{CBC53EA3-714F-4E7F-AA61-272283C35502}"/>
    <dgm:cxn modelId="{B93C279D-DC5F-4E83-876D-61240DC97C6E}" type="presOf" srcId="{F787322D-2449-4872-8B55-471E01A6AD2A}" destId="{3DC71D2A-B1DF-4481-A6BD-99051F80F3C8}" srcOrd="0" destOrd="0" presId="urn:microsoft.com/office/officeart/2008/layout/LinedList"/>
    <dgm:cxn modelId="{DBE2A1A3-E36A-4810-9DB6-D3368E1BB6FE}" type="presOf" srcId="{40912409-ECD2-4939-A764-F04CE571E81B}" destId="{5C9BFEA7-1345-4321-8AD6-6583DBA3B291}" srcOrd="0" destOrd="0" presId="urn:microsoft.com/office/officeart/2008/layout/LinedList"/>
    <dgm:cxn modelId="{EE5E5CB1-73BA-4F4C-A952-345D3F3CC972}" srcId="{40912409-ECD2-4939-A764-F04CE571E81B}" destId="{F787322D-2449-4872-8B55-471E01A6AD2A}" srcOrd="3" destOrd="0" parTransId="{F36A2D8A-942C-4C8E-AEEF-FBAAF33F4B83}" sibTransId="{93FAF18F-D7CC-4E23-A63B-159125A4FA39}"/>
    <dgm:cxn modelId="{A2E9A2C3-5C8E-47D8-A404-7B66367FCB76}" srcId="{40912409-ECD2-4939-A764-F04CE571E81B}" destId="{6A3BFBB6-BE80-440F-A2A6-30290D167A08}" srcOrd="0" destOrd="0" parTransId="{04C44248-98E3-4723-A133-432BE291B1DE}" sibTransId="{4875B12B-7F9D-4A03-95EC-10348FE0368E}"/>
    <dgm:cxn modelId="{D347F3D9-BF1F-49B7-AA5A-A3DDD2E0500F}" type="presOf" srcId="{E8522645-D073-4F4C-A8FE-8CEEE4D21F6F}" destId="{ACA871E6-6DA4-4423-AFB3-D0F18FFCD396}" srcOrd="0" destOrd="0" presId="urn:microsoft.com/office/officeart/2008/layout/LinedList"/>
    <dgm:cxn modelId="{3394BBF2-42C5-4648-862B-1BEE95F1719D}" srcId="{40912409-ECD2-4939-A764-F04CE571E81B}" destId="{890BEC11-AE87-4337-84CD-098C186B5EAF}" srcOrd="1" destOrd="0" parTransId="{0FE65889-EF33-4B2A-B026-2496D7F3FF0C}" sibTransId="{3F56F8FA-9645-41A5-AC1C-0E4D690E0EA0}"/>
    <dgm:cxn modelId="{A24A85B0-0E47-41BE-89EA-ECEDB5C332C3}" type="presParOf" srcId="{5C9BFEA7-1345-4321-8AD6-6583DBA3B291}" destId="{8C14C80D-D578-40E9-B33F-84B1548D20EE}" srcOrd="0" destOrd="0" presId="urn:microsoft.com/office/officeart/2008/layout/LinedList"/>
    <dgm:cxn modelId="{988B5D7E-380F-4AFB-8F0D-73E24D6A7D45}" type="presParOf" srcId="{5C9BFEA7-1345-4321-8AD6-6583DBA3B291}" destId="{5C355A08-55BF-4503-91E4-D551E7B382B6}" srcOrd="1" destOrd="0" presId="urn:microsoft.com/office/officeart/2008/layout/LinedList"/>
    <dgm:cxn modelId="{48B9EB94-1EFB-4B58-8CB5-09EBB66369B7}" type="presParOf" srcId="{5C355A08-55BF-4503-91E4-D551E7B382B6}" destId="{26BB717B-7FFC-45B9-B2BB-5D10E51C8D2A}" srcOrd="0" destOrd="0" presId="urn:microsoft.com/office/officeart/2008/layout/LinedList"/>
    <dgm:cxn modelId="{B29B8DD1-4AD1-4464-B5CD-BD2655157E4C}" type="presParOf" srcId="{5C355A08-55BF-4503-91E4-D551E7B382B6}" destId="{91C638FC-7BC0-458C-BA4E-ED7C2F29A8AA}" srcOrd="1" destOrd="0" presId="urn:microsoft.com/office/officeart/2008/layout/LinedList"/>
    <dgm:cxn modelId="{E8AA3B6B-7BAB-4BC8-9996-3E41FCB32204}" type="presParOf" srcId="{5C9BFEA7-1345-4321-8AD6-6583DBA3B291}" destId="{2E87B8FF-B7FC-468E-893C-0625094B080D}" srcOrd="2" destOrd="0" presId="urn:microsoft.com/office/officeart/2008/layout/LinedList"/>
    <dgm:cxn modelId="{667D426E-7963-47BA-BD8B-0DD7F3C90699}" type="presParOf" srcId="{5C9BFEA7-1345-4321-8AD6-6583DBA3B291}" destId="{50FAFC1A-484E-430D-8B19-ECAAFC5A65F5}" srcOrd="3" destOrd="0" presId="urn:microsoft.com/office/officeart/2008/layout/LinedList"/>
    <dgm:cxn modelId="{206BAAB8-760C-47BC-B539-0D71CE9B8302}" type="presParOf" srcId="{50FAFC1A-484E-430D-8B19-ECAAFC5A65F5}" destId="{0A729148-A398-439C-A475-43826D89C196}" srcOrd="0" destOrd="0" presId="urn:microsoft.com/office/officeart/2008/layout/LinedList"/>
    <dgm:cxn modelId="{AE6E1A14-ED5B-4A24-ADDB-14616F41032C}" type="presParOf" srcId="{50FAFC1A-484E-430D-8B19-ECAAFC5A65F5}" destId="{D9B2FB21-4BA0-4674-9B28-D88E52C85444}" srcOrd="1" destOrd="0" presId="urn:microsoft.com/office/officeart/2008/layout/LinedList"/>
    <dgm:cxn modelId="{F689186B-E5B6-4302-A28C-59BEA22CDAFB}" type="presParOf" srcId="{5C9BFEA7-1345-4321-8AD6-6583DBA3B291}" destId="{48A2EB31-89EC-4CB4-9606-F3123275DFBD}" srcOrd="4" destOrd="0" presId="urn:microsoft.com/office/officeart/2008/layout/LinedList"/>
    <dgm:cxn modelId="{319283A5-7711-446C-8DF9-6ACF550DC2DE}" type="presParOf" srcId="{5C9BFEA7-1345-4321-8AD6-6583DBA3B291}" destId="{86CED4B5-7316-468C-B0DF-3975FFE10913}" srcOrd="5" destOrd="0" presId="urn:microsoft.com/office/officeart/2008/layout/LinedList"/>
    <dgm:cxn modelId="{D4836A13-FE8C-4ADD-86C6-EB9882B771FC}" type="presParOf" srcId="{86CED4B5-7316-468C-B0DF-3975FFE10913}" destId="{ACA871E6-6DA4-4423-AFB3-D0F18FFCD396}" srcOrd="0" destOrd="0" presId="urn:microsoft.com/office/officeart/2008/layout/LinedList"/>
    <dgm:cxn modelId="{79188420-5DE4-4F21-A562-0A7D69B1029D}" type="presParOf" srcId="{86CED4B5-7316-468C-B0DF-3975FFE10913}" destId="{88E59404-1A19-43EC-9330-312A834BF8BB}" srcOrd="1" destOrd="0" presId="urn:microsoft.com/office/officeart/2008/layout/LinedList"/>
    <dgm:cxn modelId="{9C2A2BAD-BD5A-4314-AE5D-108239012679}" type="presParOf" srcId="{5C9BFEA7-1345-4321-8AD6-6583DBA3B291}" destId="{DF5BE889-061F-4386-B43D-E7081FF6F266}" srcOrd="6" destOrd="0" presId="urn:microsoft.com/office/officeart/2008/layout/LinedList"/>
    <dgm:cxn modelId="{62746D86-1CF5-40BF-ABC5-B96EE9909A5B}" type="presParOf" srcId="{5C9BFEA7-1345-4321-8AD6-6583DBA3B291}" destId="{D5F583F2-A4B8-46B9-93DF-9D748044C513}" srcOrd="7" destOrd="0" presId="urn:microsoft.com/office/officeart/2008/layout/LinedList"/>
    <dgm:cxn modelId="{6816CA27-7BF5-4B66-A027-90530F2817B6}" type="presParOf" srcId="{D5F583F2-A4B8-46B9-93DF-9D748044C513}" destId="{3DC71D2A-B1DF-4481-A6BD-99051F80F3C8}" srcOrd="0" destOrd="0" presId="urn:microsoft.com/office/officeart/2008/layout/LinedList"/>
    <dgm:cxn modelId="{10939928-6249-452B-B7E1-9D80D7E0FBB3}" type="presParOf" srcId="{D5F583F2-A4B8-46B9-93DF-9D748044C513}" destId="{AEA7F29C-6127-41B0-81AF-D1903BC9C17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14C80D-D578-40E9-B33F-84B1548D20EE}">
      <dsp:nvSpPr>
        <dsp:cNvPr id="0" name=""/>
        <dsp:cNvSpPr/>
      </dsp:nvSpPr>
      <dsp:spPr>
        <a:xfrm>
          <a:off x="0" y="0"/>
          <a:ext cx="3860002"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6BB717B-7FFC-45B9-B2BB-5D10E51C8D2A}">
      <dsp:nvSpPr>
        <dsp:cNvPr id="0" name=""/>
        <dsp:cNvSpPr/>
      </dsp:nvSpPr>
      <dsp:spPr>
        <a:xfrm>
          <a:off x="0" y="0"/>
          <a:ext cx="3860002" cy="118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hr-HR" sz="2000" b="0" i="0" kern="1200"/>
            <a:t>Sustav elektroničkog učenja je postao izrazito popularan početkom 21. stoljeća.</a:t>
          </a:r>
          <a:endParaRPr lang="en-US" sz="2000" kern="1200"/>
        </a:p>
      </dsp:txBody>
      <dsp:txXfrm>
        <a:off x="0" y="0"/>
        <a:ext cx="3860002" cy="1181568"/>
      </dsp:txXfrm>
    </dsp:sp>
    <dsp:sp modelId="{2E87B8FF-B7FC-468E-893C-0625094B080D}">
      <dsp:nvSpPr>
        <dsp:cNvPr id="0" name=""/>
        <dsp:cNvSpPr/>
      </dsp:nvSpPr>
      <dsp:spPr>
        <a:xfrm>
          <a:off x="0" y="1181568"/>
          <a:ext cx="3860002" cy="0"/>
        </a:xfrm>
        <a:prstGeom prst="line">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w="6350" cap="flat" cmpd="sng" algn="ctr">
          <a:solidFill>
            <a:schemeClr val="accent5">
              <a:hueOff val="-2252848"/>
              <a:satOff val="-5806"/>
              <a:lumOff val="-3922"/>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A729148-A398-439C-A475-43826D89C196}">
      <dsp:nvSpPr>
        <dsp:cNvPr id="0" name=""/>
        <dsp:cNvSpPr/>
      </dsp:nvSpPr>
      <dsp:spPr>
        <a:xfrm>
          <a:off x="0" y="1181568"/>
          <a:ext cx="3860002" cy="118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hr-HR" sz="2000" kern="1200"/>
            <a:t>K</a:t>
          </a:r>
          <a:r>
            <a:rPr lang="hr-HR" sz="2000" b="0" i="0" kern="1200"/>
            <a:t>orištenje platforme za e-učenje donosi značajne uštede-npr. Smanjena potrošnja papira</a:t>
          </a:r>
          <a:endParaRPr lang="en-US" sz="2000" kern="1200"/>
        </a:p>
      </dsp:txBody>
      <dsp:txXfrm>
        <a:off x="0" y="1181568"/>
        <a:ext cx="3860002" cy="1181568"/>
      </dsp:txXfrm>
    </dsp:sp>
    <dsp:sp modelId="{48A2EB31-89EC-4CB4-9606-F3123275DFBD}">
      <dsp:nvSpPr>
        <dsp:cNvPr id="0" name=""/>
        <dsp:cNvSpPr/>
      </dsp:nvSpPr>
      <dsp:spPr>
        <a:xfrm>
          <a:off x="0" y="2363137"/>
          <a:ext cx="3860002" cy="0"/>
        </a:xfrm>
        <a:prstGeom prst="line">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CA871E6-6DA4-4423-AFB3-D0F18FFCD396}">
      <dsp:nvSpPr>
        <dsp:cNvPr id="0" name=""/>
        <dsp:cNvSpPr/>
      </dsp:nvSpPr>
      <dsp:spPr>
        <a:xfrm>
          <a:off x="0" y="2363137"/>
          <a:ext cx="3860002" cy="118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hr-HR" sz="2000" b="0" i="0" kern="1200"/>
            <a:t>Platforme za e-učenje omogućavaju on-line distribuciju izobrazbe, rezultata u stvarnom vremenu*.</a:t>
          </a:r>
          <a:endParaRPr lang="en-US" sz="2000" kern="1200"/>
        </a:p>
      </dsp:txBody>
      <dsp:txXfrm>
        <a:off x="0" y="2363137"/>
        <a:ext cx="3860002" cy="1181568"/>
      </dsp:txXfrm>
    </dsp:sp>
    <dsp:sp modelId="{DF5BE889-061F-4386-B43D-E7081FF6F266}">
      <dsp:nvSpPr>
        <dsp:cNvPr id="0" name=""/>
        <dsp:cNvSpPr/>
      </dsp:nvSpPr>
      <dsp:spPr>
        <a:xfrm>
          <a:off x="0" y="3544706"/>
          <a:ext cx="3860002" cy="0"/>
        </a:xfrm>
        <a:prstGeom prst="lin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DC71D2A-B1DF-4481-A6BD-99051F80F3C8}">
      <dsp:nvSpPr>
        <dsp:cNvPr id="0" name=""/>
        <dsp:cNvSpPr/>
      </dsp:nvSpPr>
      <dsp:spPr>
        <a:xfrm>
          <a:off x="0" y="3544706"/>
          <a:ext cx="3860002" cy="11815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hr-HR" sz="2000" kern="1200"/>
            <a:t>*https://egolms.com/zasto-e-ucenje-hr.html</a:t>
          </a:r>
          <a:endParaRPr lang="en-US" sz="2000" kern="1200"/>
        </a:p>
      </dsp:txBody>
      <dsp:txXfrm>
        <a:off x="0" y="3544706"/>
        <a:ext cx="3860002" cy="118156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35A5563-60DA-46EE-6DFD-64E72514B286}"/>
              </a:ext>
            </a:extLst>
          </p:cNvPr>
          <p:cNvSpPr>
            <a:spLocks noGrp="1"/>
          </p:cNvSpPr>
          <p:nvPr>
            <p:ph type="ctrTitle"/>
          </p:nvPr>
        </p:nvSpPr>
        <p:spPr>
          <a:xfrm>
            <a:off x="1524000" y="1122363"/>
            <a:ext cx="9144000" cy="2387600"/>
          </a:xfrm>
        </p:spPr>
        <p:txBody>
          <a:bodyPr anchor="b"/>
          <a:lstStyle>
            <a:lvl1pPr algn="ctr">
              <a:defRPr sz="6000"/>
            </a:lvl1pPr>
          </a:lstStyle>
          <a:p>
            <a:r>
              <a:rPr lang="hr-HR"/>
              <a:t>Kliknite da biste uredili stil naslova matrice</a:t>
            </a:r>
          </a:p>
        </p:txBody>
      </p:sp>
      <p:sp>
        <p:nvSpPr>
          <p:cNvPr id="3" name="Podnaslov 2">
            <a:extLst>
              <a:ext uri="{FF2B5EF4-FFF2-40B4-BE49-F238E27FC236}">
                <a16:creationId xmlns:a16="http://schemas.microsoft.com/office/drawing/2014/main" id="{4FEE4AEA-EEBC-B406-2CEA-98A7FE1A97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a:extLst>
              <a:ext uri="{FF2B5EF4-FFF2-40B4-BE49-F238E27FC236}">
                <a16:creationId xmlns:a16="http://schemas.microsoft.com/office/drawing/2014/main" id="{1C0EA478-425F-BACC-D7B5-8A7E882F8549}"/>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FE27B22D-0D3E-325A-27A5-ED85F5FD1997}"/>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D50AD796-3DB0-6440-C0A0-E14E2E555864}"/>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214885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1726DE8-D5C0-AD74-2DF4-11A7C9CEF6E9}"/>
              </a:ext>
            </a:extLst>
          </p:cNvPr>
          <p:cNvSpPr>
            <a:spLocks noGrp="1"/>
          </p:cNvSpPr>
          <p:nvPr>
            <p:ph type="title"/>
          </p:nvPr>
        </p:nvSpPr>
        <p:spPr/>
        <p:txBody>
          <a:bodyPr/>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DC1860D4-8BB9-BF99-5831-185794EF0FB9}"/>
              </a:ext>
            </a:extLst>
          </p:cNvPr>
          <p:cNvSpPr>
            <a:spLocks noGrp="1"/>
          </p:cNvSpPr>
          <p:nvPr>
            <p:ph type="body" orient="vert" idx="1"/>
          </p:nvPr>
        </p:nvSpPr>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F5D41B8D-F2C5-B41C-784C-10DC287AEDA6}"/>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396AAEC7-67F0-9405-A500-5B5B64C9DC2C}"/>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79924F45-B99D-FA8D-5F35-B63A516E3226}"/>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2584311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a:extLst>
              <a:ext uri="{FF2B5EF4-FFF2-40B4-BE49-F238E27FC236}">
                <a16:creationId xmlns:a16="http://schemas.microsoft.com/office/drawing/2014/main" id="{BC1FD1C7-EFF8-AF44-ACBD-B238BB1D75A5}"/>
              </a:ext>
            </a:extLst>
          </p:cNvPr>
          <p:cNvSpPr>
            <a:spLocks noGrp="1"/>
          </p:cNvSpPr>
          <p:nvPr>
            <p:ph type="title" orient="vert"/>
          </p:nvPr>
        </p:nvSpPr>
        <p:spPr>
          <a:xfrm>
            <a:off x="8724900" y="365125"/>
            <a:ext cx="2628900" cy="5811838"/>
          </a:xfrm>
        </p:spPr>
        <p:txBody>
          <a:bodyPr vert="eaVert"/>
          <a:lstStyle/>
          <a:p>
            <a:r>
              <a:rPr lang="hr-HR"/>
              <a:t>Kliknite da biste uredili stil naslova matrice</a:t>
            </a:r>
          </a:p>
        </p:txBody>
      </p:sp>
      <p:sp>
        <p:nvSpPr>
          <p:cNvPr id="3" name="Rezervirano mjesto okomitog teksta 2">
            <a:extLst>
              <a:ext uri="{FF2B5EF4-FFF2-40B4-BE49-F238E27FC236}">
                <a16:creationId xmlns:a16="http://schemas.microsoft.com/office/drawing/2014/main" id="{B1D79D39-E748-02AF-48D3-95F15AE33956}"/>
              </a:ext>
            </a:extLst>
          </p:cNvPr>
          <p:cNvSpPr>
            <a:spLocks noGrp="1"/>
          </p:cNvSpPr>
          <p:nvPr>
            <p:ph type="body" orient="vert" idx="1"/>
          </p:nvPr>
        </p:nvSpPr>
        <p:spPr>
          <a:xfrm>
            <a:off x="838200" y="365125"/>
            <a:ext cx="7734300" cy="5811838"/>
          </a:xfrm>
        </p:spPr>
        <p:txBody>
          <a:bodyPr vert="eaVert"/>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75144D7D-1141-9429-596F-496900E45AC4}"/>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E41C6132-C8BD-8C52-8C68-F991DD2454AF}"/>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F77A54D3-A5DC-A326-F077-7B5BD1B30551}"/>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189126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EDD41E2-C46C-85B5-56F2-E8484D279D21}"/>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75F62B16-1F58-68DA-B6D0-A52D5BE43AE0}"/>
              </a:ext>
            </a:extLst>
          </p:cNvPr>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33256222-088B-2014-9280-19E51C0C8E09}"/>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565D4951-E11B-E499-70FA-02FA04913943}"/>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3C6F42A1-E5E3-8675-D4FF-B99F32FC698F}"/>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270345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E2AD84F-B68F-6D22-E339-535A82F36493}"/>
              </a:ext>
            </a:extLst>
          </p:cNvPr>
          <p:cNvSpPr>
            <a:spLocks noGrp="1"/>
          </p:cNvSpPr>
          <p:nvPr>
            <p:ph type="title"/>
          </p:nvPr>
        </p:nvSpPr>
        <p:spPr>
          <a:xfrm>
            <a:off x="831850" y="1709738"/>
            <a:ext cx="10515600" cy="2852737"/>
          </a:xfrm>
        </p:spPr>
        <p:txBody>
          <a:bodyPr anchor="b"/>
          <a:lstStyle>
            <a:lvl1pPr>
              <a:defRPr sz="6000"/>
            </a:lvl1pPr>
          </a:lstStyle>
          <a:p>
            <a:r>
              <a:rPr lang="hr-HR"/>
              <a:t>Kliknite da biste uredili stil naslova matrice</a:t>
            </a:r>
          </a:p>
        </p:txBody>
      </p:sp>
      <p:sp>
        <p:nvSpPr>
          <p:cNvPr id="3" name="Rezervirano mjesto teksta 2">
            <a:extLst>
              <a:ext uri="{FF2B5EF4-FFF2-40B4-BE49-F238E27FC236}">
                <a16:creationId xmlns:a16="http://schemas.microsoft.com/office/drawing/2014/main" id="{DD3A0EA5-88C1-7A55-73E6-359CC21BE8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Kliknite da biste uredili matrice</a:t>
            </a:r>
          </a:p>
        </p:txBody>
      </p:sp>
      <p:sp>
        <p:nvSpPr>
          <p:cNvPr id="4" name="Rezervirano mjesto datuma 3">
            <a:extLst>
              <a:ext uri="{FF2B5EF4-FFF2-40B4-BE49-F238E27FC236}">
                <a16:creationId xmlns:a16="http://schemas.microsoft.com/office/drawing/2014/main" id="{D0F94DEB-DCAF-3879-E78F-7524D252C824}"/>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2C42F7BC-5DBF-06E5-833F-687C6F86DFE7}"/>
              </a:ext>
            </a:extLst>
          </p:cNvPr>
          <p:cNvSpPr>
            <a:spLocks noGrp="1"/>
          </p:cNvSpPr>
          <p:nvPr>
            <p:ph type="ftr" sz="quarter" idx="11"/>
          </p:nvPr>
        </p:nvSpPr>
        <p:spPr/>
        <p:txBody>
          <a:bodyPr/>
          <a:lstStyle/>
          <a:p>
            <a:endParaRPr lang="hr-HR"/>
          </a:p>
        </p:txBody>
      </p:sp>
      <p:sp>
        <p:nvSpPr>
          <p:cNvPr id="6" name="Rezervirano mjesto broja slajda 5">
            <a:extLst>
              <a:ext uri="{FF2B5EF4-FFF2-40B4-BE49-F238E27FC236}">
                <a16:creationId xmlns:a16="http://schemas.microsoft.com/office/drawing/2014/main" id="{124F1DD9-04FD-CA00-5CDD-E0A08D973EC5}"/>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592537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4598275-BC7D-E16A-4D09-1E887C9AC778}"/>
              </a:ext>
            </a:extLst>
          </p:cNvPr>
          <p:cNvSpPr>
            <a:spLocks noGrp="1"/>
          </p:cNvSpPr>
          <p:nvPr>
            <p:ph type="title"/>
          </p:nvPr>
        </p:nvSpPr>
        <p:spPr/>
        <p:txBody>
          <a:bodyPr/>
          <a:lstStyle/>
          <a:p>
            <a:r>
              <a:rPr lang="hr-HR"/>
              <a:t>Kliknite da biste uredili stil naslova matrice</a:t>
            </a:r>
          </a:p>
        </p:txBody>
      </p:sp>
      <p:sp>
        <p:nvSpPr>
          <p:cNvPr id="3" name="Rezervirano mjesto sadržaja 2">
            <a:extLst>
              <a:ext uri="{FF2B5EF4-FFF2-40B4-BE49-F238E27FC236}">
                <a16:creationId xmlns:a16="http://schemas.microsoft.com/office/drawing/2014/main" id="{4EC0A456-B049-EDC3-3345-533F8C5AFA66}"/>
              </a:ext>
            </a:extLst>
          </p:cNvPr>
          <p:cNvSpPr>
            <a:spLocks noGrp="1"/>
          </p:cNvSpPr>
          <p:nvPr>
            <p:ph sz="half" idx="1"/>
          </p:nvPr>
        </p:nvSpPr>
        <p:spPr>
          <a:xfrm>
            <a:off x="838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sadržaja 3">
            <a:extLst>
              <a:ext uri="{FF2B5EF4-FFF2-40B4-BE49-F238E27FC236}">
                <a16:creationId xmlns:a16="http://schemas.microsoft.com/office/drawing/2014/main" id="{C85491D9-82E5-C77D-27CD-D14F89A4BDB9}"/>
              </a:ext>
            </a:extLst>
          </p:cNvPr>
          <p:cNvSpPr>
            <a:spLocks noGrp="1"/>
          </p:cNvSpPr>
          <p:nvPr>
            <p:ph sz="half" idx="2"/>
          </p:nvPr>
        </p:nvSpPr>
        <p:spPr>
          <a:xfrm>
            <a:off x="6172200" y="1825625"/>
            <a:ext cx="5181600" cy="435133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datuma 4">
            <a:extLst>
              <a:ext uri="{FF2B5EF4-FFF2-40B4-BE49-F238E27FC236}">
                <a16:creationId xmlns:a16="http://schemas.microsoft.com/office/drawing/2014/main" id="{6A6F26E9-413D-9E11-1E0A-38E43A1598A3}"/>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6" name="Rezervirano mjesto podnožja 5">
            <a:extLst>
              <a:ext uri="{FF2B5EF4-FFF2-40B4-BE49-F238E27FC236}">
                <a16:creationId xmlns:a16="http://schemas.microsoft.com/office/drawing/2014/main" id="{4BE31549-C2EC-A90F-F81C-02D3D586DF26}"/>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C555B23D-DF86-1DE6-5FE3-A393868C9FCE}"/>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1016209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664AF13-971A-09E3-3209-44B4F81E83F1}"/>
              </a:ext>
            </a:extLst>
          </p:cNvPr>
          <p:cNvSpPr>
            <a:spLocks noGrp="1"/>
          </p:cNvSpPr>
          <p:nvPr>
            <p:ph type="title"/>
          </p:nvPr>
        </p:nvSpPr>
        <p:spPr>
          <a:xfrm>
            <a:off x="839788" y="365125"/>
            <a:ext cx="10515600" cy="1325563"/>
          </a:xfrm>
        </p:spPr>
        <p:txBody>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186A9A61-C846-3EBE-DFDF-A1C4B1D3E1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4" name="Rezervirano mjesto sadržaja 3">
            <a:extLst>
              <a:ext uri="{FF2B5EF4-FFF2-40B4-BE49-F238E27FC236}">
                <a16:creationId xmlns:a16="http://schemas.microsoft.com/office/drawing/2014/main" id="{A515CA7E-5879-ECA6-B989-5DF8EDA76ED2}"/>
              </a:ext>
            </a:extLst>
          </p:cNvPr>
          <p:cNvSpPr>
            <a:spLocks noGrp="1"/>
          </p:cNvSpPr>
          <p:nvPr>
            <p:ph sz="half" idx="2"/>
          </p:nvPr>
        </p:nvSpPr>
        <p:spPr>
          <a:xfrm>
            <a:off x="839788" y="2505075"/>
            <a:ext cx="5157787"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Rezervirano mjesto teksta 4">
            <a:extLst>
              <a:ext uri="{FF2B5EF4-FFF2-40B4-BE49-F238E27FC236}">
                <a16:creationId xmlns:a16="http://schemas.microsoft.com/office/drawing/2014/main" id="{AAD7D167-E42D-ECDB-127A-8887038C87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Kliknite da biste uredili matrice</a:t>
            </a:r>
          </a:p>
        </p:txBody>
      </p:sp>
      <p:sp>
        <p:nvSpPr>
          <p:cNvPr id="6" name="Rezervirano mjesto sadržaja 5">
            <a:extLst>
              <a:ext uri="{FF2B5EF4-FFF2-40B4-BE49-F238E27FC236}">
                <a16:creationId xmlns:a16="http://schemas.microsoft.com/office/drawing/2014/main" id="{B3125A69-EB9E-8262-3760-19AB42CCD24D}"/>
              </a:ext>
            </a:extLst>
          </p:cNvPr>
          <p:cNvSpPr>
            <a:spLocks noGrp="1"/>
          </p:cNvSpPr>
          <p:nvPr>
            <p:ph sz="quarter" idx="4"/>
          </p:nvPr>
        </p:nvSpPr>
        <p:spPr>
          <a:xfrm>
            <a:off x="6172200" y="2505075"/>
            <a:ext cx="5183188" cy="3684588"/>
          </a:xfrm>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zervirano mjesto datuma 6">
            <a:extLst>
              <a:ext uri="{FF2B5EF4-FFF2-40B4-BE49-F238E27FC236}">
                <a16:creationId xmlns:a16="http://schemas.microsoft.com/office/drawing/2014/main" id="{764C7E98-F99E-C7E6-2DB2-B3907A331878}"/>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8" name="Rezervirano mjesto podnožja 7">
            <a:extLst>
              <a:ext uri="{FF2B5EF4-FFF2-40B4-BE49-F238E27FC236}">
                <a16:creationId xmlns:a16="http://schemas.microsoft.com/office/drawing/2014/main" id="{78637FAC-719B-D63F-F220-C5F75FC4920C}"/>
              </a:ext>
            </a:extLst>
          </p:cNvPr>
          <p:cNvSpPr>
            <a:spLocks noGrp="1"/>
          </p:cNvSpPr>
          <p:nvPr>
            <p:ph type="ftr" sz="quarter" idx="11"/>
          </p:nvPr>
        </p:nvSpPr>
        <p:spPr/>
        <p:txBody>
          <a:bodyPr/>
          <a:lstStyle/>
          <a:p>
            <a:endParaRPr lang="hr-HR"/>
          </a:p>
        </p:txBody>
      </p:sp>
      <p:sp>
        <p:nvSpPr>
          <p:cNvPr id="9" name="Rezervirano mjesto broja slajda 8">
            <a:extLst>
              <a:ext uri="{FF2B5EF4-FFF2-40B4-BE49-F238E27FC236}">
                <a16:creationId xmlns:a16="http://schemas.microsoft.com/office/drawing/2014/main" id="{82442282-B3C7-E4B2-3393-6D7D550B51E4}"/>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2591406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498320-6D94-CFBC-2C6A-6F8D2D0CF03D}"/>
              </a:ext>
            </a:extLst>
          </p:cNvPr>
          <p:cNvSpPr>
            <a:spLocks noGrp="1"/>
          </p:cNvSpPr>
          <p:nvPr>
            <p:ph type="title"/>
          </p:nvPr>
        </p:nvSpPr>
        <p:spPr/>
        <p:txBody>
          <a:bodyPr/>
          <a:lstStyle/>
          <a:p>
            <a:r>
              <a:rPr lang="hr-HR"/>
              <a:t>Kliknite da biste uredili stil naslova matrice</a:t>
            </a:r>
          </a:p>
        </p:txBody>
      </p:sp>
      <p:sp>
        <p:nvSpPr>
          <p:cNvPr id="3" name="Rezervirano mjesto datuma 2">
            <a:extLst>
              <a:ext uri="{FF2B5EF4-FFF2-40B4-BE49-F238E27FC236}">
                <a16:creationId xmlns:a16="http://schemas.microsoft.com/office/drawing/2014/main" id="{BE2B02E5-817F-7F8F-6EE7-87F363354FDE}"/>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4" name="Rezervirano mjesto podnožja 3">
            <a:extLst>
              <a:ext uri="{FF2B5EF4-FFF2-40B4-BE49-F238E27FC236}">
                <a16:creationId xmlns:a16="http://schemas.microsoft.com/office/drawing/2014/main" id="{FEAD0E0D-5A2E-F740-EB3D-EEA2A9392128}"/>
              </a:ext>
            </a:extLst>
          </p:cNvPr>
          <p:cNvSpPr>
            <a:spLocks noGrp="1"/>
          </p:cNvSpPr>
          <p:nvPr>
            <p:ph type="ftr" sz="quarter" idx="11"/>
          </p:nvPr>
        </p:nvSpPr>
        <p:spPr/>
        <p:txBody>
          <a:bodyPr/>
          <a:lstStyle/>
          <a:p>
            <a:endParaRPr lang="hr-HR"/>
          </a:p>
        </p:txBody>
      </p:sp>
      <p:sp>
        <p:nvSpPr>
          <p:cNvPr id="5" name="Rezervirano mjesto broja slajda 4">
            <a:extLst>
              <a:ext uri="{FF2B5EF4-FFF2-40B4-BE49-F238E27FC236}">
                <a16:creationId xmlns:a16="http://schemas.microsoft.com/office/drawing/2014/main" id="{73422C15-8BEE-BDE2-FDDE-B4395A75187F}"/>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3469618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a:extLst>
              <a:ext uri="{FF2B5EF4-FFF2-40B4-BE49-F238E27FC236}">
                <a16:creationId xmlns:a16="http://schemas.microsoft.com/office/drawing/2014/main" id="{EA9AB8E0-EA3B-0D47-4A4D-913F1CAF07F8}"/>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3" name="Rezervirano mjesto podnožja 2">
            <a:extLst>
              <a:ext uri="{FF2B5EF4-FFF2-40B4-BE49-F238E27FC236}">
                <a16:creationId xmlns:a16="http://schemas.microsoft.com/office/drawing/2014/main" id="{F8E130FE-0294-C3C6-8D40-CD5C69B49CF4}"/>
              </a:ext>
            </a:extLst>
          </p:cNvPr>
          <p:cNvSpPr>
            <a:spLocks noGrp="1"/>
          </p:cNvSpPr>
          <p:nvPr>
            <p:ph type="ftr" sz="quarter" idx="11"/>
          </p:nvPr>
        </p:nvSpPr>
        <p:spPr/>
        <p:txBody>
          <a:bodyPr/>
          <a:lstStyle/>
          <a:p>
            <a:endParaRPr lang="hr-HR"/>
          </a:p>
        </p:txBody>
      </p:sp>
      <p:sp>
        <p:nvSpPr>
          <p:cNvPr id="4" name="Rezervirano mjesto broja slajda 3">
            <a:extLst>
              <a:ext uri="{FF2B5EF4-FFF2-40B4-BE49-F238E27FC236}">
                <a16:creationId xmlns:a16="http://schemas.microsoft.com/office/drawing/2014/main" id="{379FB8D1-FD1C-376B-541B-F060C87FA983}"/>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3709154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CAEF619-AC98-581D-5563-DD8DB450EF6C}"/>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adržaja 2">
            <a:extLst>
              <a:ext uri="{FF2B5EF4-FFF2-40B4-BE49-F238E27FC236}">
                <a16:creationId xmlns:a16="http://schemas.microsoft.com/office/drawing/2014/main" id="{FD54542E-0359-9543-D9D2-68D049C064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teksta 3">
            <a:extLst>
              <a:ext uri="{FF2B5EF4-FFF2-40B4-BE49-F238E27FC236}">
                <a16:creationId xmlns:a16="http://schemas.microsoft.com/office/drawing/2014/main" id="{E7E0C9BF-D981-FFEC-7CA6-E6A2AC11C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12812071-4B38-B8EB-20DF-CBFDC312C9C3}"/>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6" name="Rezervirano mjesto podnožja 5">
            <a:extLst>
              <a:ext uri="{FF2B5EF4-FFF2-40B4-BE49-F238E27FC236}">
                <a16:creationId xmlns:a16="http://schemas.microsoft.com/office/drawing/2014/main" id="{4C68CD29-9BD2-FF66-554F-8FC0897BBAA2}"/>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7988E0E8-D7CC-9BD9-5995-C87BC387EDF1}"/>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4061513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A896D13-5B59-3974-1A51-FE74C8039B35}"/>
              </a:ext>
            </a:extLst>
          </p:cNvPr>
          <p:cNvSpPr>
            <a:spLocks noGrp="1"/>
          </p:cNvSpPr>
          <p:nvPr>
            <p:ph type="title"/>
          </p:nvPr>
        </p:nvSpPr>
        <p:spPr>
          <a:xfrm>
            <a:off x="839788" y="457200"/>
            <a:ext cx="3932237" cy="1600200"/>
          </a:xfrm>
        </p:spPr>
        <p:txBody>
          <a:bodyPr anchor="b"/>
          <a:lstStyle>
            <a:lvl1pPr>
              <a:defRPr sz="3200"/>
            </a:lvl1pPr>
          </a:lstStyle>
          <a:p>
            <a:r>
              <a:rPr lang="hr-HR"/>
              <a:t>Kliknite da biste uredili stil naslova matrice</a:t>
            </a:r>
          </a:p>
        </p:txBody>
      </p:sp>
      <p:sp>
        <p:nvSpPr>
          <p:cNvPr id="3" name="Rezervirano mjesto slike 2">
            <a:extLst>
              <a:ext uri="{FF2B5EF4-FFF2-40B4-BE49-F238E27FC236}">
                <a16:creationId xmlns:a16="http://schemas.microsoft.com/office/drawing/2014/main" id="{19B2B06B-877C-CBDD-E920-5013E5DE1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a:extLst>
              <a:ext uri="{FF2B5EF4-FFF2-40B4-BE49-F238E27FC236}">
                <a16:creationId xmlns:a16="http://schemas.microsoft.com/office/drawing/2014/main" id="{E8B8F199-4EF5-EDFF-5128-E7DD9DCD5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Kliknite da biste uredili matrice</a:t>
            </a:r>
          </a:p>
        </p:txBody>
      </p:sp>
      <p:sp>
        <p:nvSpPr>
          <p:cNvPr id="5" name="Rezervirano mjesto datuma 4">
            <a:extLst>
              <a:ext uri="{FF2B5EF4-FFF2-40B4-BE49-F238E27FC236}">
                <a16:creationId xmlns:a16="http://schemas.microsoft.com/office/drawing/2014/main" id="{BAE39AE0-AA97-114D-645B-9B8F224B8D5E}"/>
              </a:ext>
            </a:extLst>
          </p:cNvPr>
          <p:cNvSpPr>
            <a:spLocks noGrp="1"/>
          </p:cNvSpPr>
          <p:nvPr>
            <p:ph type="dt" sz="half" idx="10"/>
          </p:nvPr>
        </p:nvSpPr>
        <p:spPr/>
        <p:txBody>
          <a:bodyPr/>
          <a:lstStyle/>
          <a:p>
            <a:fld id="{C525A835-1FB4-4019-B21E-A8085BEFB911}" type="datetimeFigureOut">
              <a:rPr lang="hr-HR" smtClean="0"/>
              <a:t>4.8.2023.</a:t>
            </a:fld>
            <a:endParaRPr lang="hr-HR"/>
          </a:p>
        </p:txBody>
      </p:sp>
      <p:sp>
        <p:nvSpPr>
          <p:cNvPr id="6" name="Rezervirano mjesto podnožja 5">
            <a:extLst>
              <a:ext uri="{FF2B5EF4-FFF2-40B4-BE49-F238E27FC236}">
                <a16:creationId xmlns:a16="http://schemas.microsoft.com/office/drawing/2014/main" id="{3C95D632-36D3-078F-8E2F-D8687956FBBE}"/>
              </a:ext>
            </a:extLst>
          </p:cNvPr>
          <p:cNvSpPr>
            <a:spLocks noGrp="1"/>
          </p:cNvSpPr>
          <p:nvPr>
            <p:ph type="ftr" sz="quarter" idx="11"/>
          </p:nvPr>
        </p:nvSpPr>
        <p:spPr/>
        <p:txBody>
          <a:bodyPr/>
          <a:lstStyle/>
          <a:p>
            <a:endParaRPr lang="hr-HR"/>
          </a:p>
        </p:txBody>
      </p:sp>
      <p:sp>
        <p:nvSpPr>
          <p:cNvPr id="7" name="Rezervirano mjesto broja slajda 6">
            <a:extLst>
              <a:ext uri="{FF2B5EF4-FFF2-40B4-BE49-F238E27FC236}">
                <a16:creationId xmlns:a16="http://schemas.microsoft.com/office/drawing/2014/main" id="{7ACF0882-A53E-5C40-8DF5-70E4850CFDC2}"/>
              </a:ext>
            </a:extLst>
          </p:cNvPr>
          <p:cNvSpPr>
            <a:spLocks noGrp="1"/>
          </p:cNvSpPr>
          <p:nvPr>
            <p:ph type="sldNum" sz="quarter" idx="12"/>
          </p:nvPr>
        </p:nvSpPr>
        <p:spPr/>
        <p:txBody>
          <a:bodyPr/>
          <a:lstStyle/>
          <a:p>
            <a:fld id="{8AF0C523-D900-4EDB-9933-B0DB3143B8F4}" type="slidenum">
              <a:rPr lang="hr-HR" smtClean="0"/>
              <a:t>‹#›</a:t>
            </a:fld>
            <a:endParaRPr lang="hr-HR"/>
          </a:p>
        </p:txBody>
      </p:sp>
    </p:spTree>
    <p:extLst>
      <p:ext uri="{BB962C8B-B14F-4D97-AF65-F5344CB8AC3E}">
        <p14:creationId xmlns:p14="http://schemas.microsoft.com/office/powerpoint/2010/main" val="1390894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a:extLst>
              <a:ext uri="{FF2B5EF4-FFF2-40B4-BE49-F238E27FC236}">
                <a16:creationId xmlns:a16="http://schemas.microsoft.com/office/drawing/2014/main" id="{8F90FFF1-4AEC-CA45-4FC1-5B35464011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Kliknite da biste uredili stil naslova matrice</a:t>
            </a:r>
          </a:p>
        </p:txBody>
      </p:sp>
      <p:sp>
        <p:nvSpPr>
          <p:cNvPr id="3" name="Rezervirano mjesto teksta 2">
            <a:extLst>
              <a:ext uri="{FF2B5EF4-FFF2-40B4-BE49-F238E27FC236}">
                <a16:creationId xmlns:a16="http://schemas.microsoft.com/office/drawing/2014/main" id="{51B8B532-B566-33E8-70B8-57D979BEC7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Rezervirano mjesto datuma 3">
            <a:extLst>
              <a:ext uri="{FF2B5EF4-FFF2-40B4-BE49-F238E27FC236}">
                <a16:creationId xmlns:a16="http://schemas.microsoft.com/office/drawing/2014/main" id="{8B7C2C28-E99F-1E57-8AC5-358EB6D314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5A835-1FB4-4019-B21E-A8085BEFB911}" type="datetimeFigureOut">
              <a:rPr lang="hr-HR" smtClean="0"/>
              <a:t>4.8.2023.</a:t>
            </a:fld>
            <a:endParaRPr lang="hr-HR"/>
          </a:p>
        </p:txBody>
      </p:sp>
      <p:sp>
        <p:nvSpPr>
          <p:cNvPr id="5" name="Rezervirano mjesto podnožja 4">
            <a:extLst>
              <a:ext uri="{FF2B5EF4-FFF2-40B4-BE49-F238E27FC236}">
                <a16:creationId xmlns:a16="http://schemas.microsoft.com/office/drawing/2014/main" id="{32732B53-5D0F-1B14-D46B-AD066A0230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a:extLst>
              <a:ext uri="{FF2B5EF4-FFF2-40B4-BE49-F238E27FC236}">
                <a16:creationId xmlns:a16="http://schemas.microsoft.com/office/drawing/2014/main" id="{B2ABC4C2-B857-86C0-0FB7-E2ABAA014B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0C523-D900-4EDB-9933-B0DB3143B8F4}" type="slidenum">
              <a:rPr lang="hr-HR" smtClean="0"/>
              <a:t>‹#›</a:t>
            </a:fld>
            <a:endParaRPr lang="hr-HR"/>
          </a:p>
        </p:txBody>
      </p:sp>
    </p:spTree>
    <p:extLst>
      <p:ext uri="{BB962C8B-B14F-4D97-AF65-F5344CB8AC3E}">
        <p14:creationId xmlns:p14="http://schemas.microsoft.com/office/powerpoint/2010/main" val="3762845274"/>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skolskidnevnik.net/2013/02/drustvene-mreze-u-nastavi/" TargetMode="External"/><Relationship Id="rId2" Type="http://schemas.openxmlformats.org/officeDocument/2006/relationships/hyperlink" Target="https://egolms.com/zasto-e-ucenje-hr.html" TargetMode="External"/><Relationship Id="rId1" Type="http://schemas.openxmlformats.org/officeDocument/2006/relationships/slideLayout" Target="../slideLayouts/slideLayout2.xml"/><Relationship Id="rId5" Type="http://schemas.openxmlformats.org/officeDocument/2006/relationships/hyperlink" Target="https://scarfedigitalsandbox.teach.educ.ubc.ca/sections-model-assessing-technologies-in-the-classroom/" TargetMode="External"/><Relationship Id="rId4" Type="http://schemas.openxmlformats.org/officeDocument/2006/relationships/hyperlink" Target="file:///C:\Users\Tania\Downloads\R9-Postajeme-ucitelj_FINAL.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vidipedija.com/~vidipedi/index.php?title=Dru%C5%A1tvene_mre%C5%BEe"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Slika 5" descr="Slika na kojoj se prikazuje tekst, uredski pribor, rukopis, računalo&#10;&#10;Opis je automatski generiran">
            <a:extLst>
              <a:ext uri="{FF2B5EF4-FFF2-40B4-BE49-F238E27FC236}">
                <a16:creationId xmlns:a16="http://schemas.microsoft.com/office/drawing/2014/main" id="{46AB1C6C-5120-7ADC-392D-D9966100CED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r="469"/>
          <a:stretch/>
        </p:blipFill>
        <p:spPr>
          <a:xfrm>
            <a:off x="20" y="10"/>
            <a:ext cx="12188931" cy="6857990"/>
          </a:xfrm>
          <a:prstGeom prst="rect">
            <a:avLst/>
          </a:prstGeom>
        </p:spPr>
      </p:pic>
      <p:sp>
        <p:nvSpPr>
          <p:cNvPr id="2" name="Naslov 1">
            <a:extLst>
              <a:ext uri="{FF2B5EF4-FFF2-40B4-BE49-F238E27FC236}">
                <a16:creationId xmlns:a16="http://schemas.microsoft.com/office/drawing/2014/main" id="{296396FA-787F-6F25-F006-CFE0E2400335}"/>
              </a:ext>
            </a:extLst>
          </p:cNvPr>
          <p:cNvSpPr>
            <a:spLocks noGrp="1"/>
          </p:cNvSpPr>
          <p:nvPr>
            <p:ph type="ctrTitle"/>
          </p:nvPr>
        </p:nvSpPr>
        <p:spPr>
          <a:xfrm>
            <a:off x="1527048" y="1124712"/>
            <a:ext cx="9144000" cy="3063240"/>
          </a:xfrm>
        </p:spPr>
        <p:txBody>
          <a:bodyPr>
            <a:normAutofit/>
          </a:bodyPr>
          <a:lstStyle/>
          <a:p>
            <a:r>
              <a:rPr lang="hr-HR" sz="1800" b="1" i="0" u="none" strike="noStrike" baseline="0" dirty="0">
                <a:latin typeface="Times New Roman" panose="02020603050405020304" pitchFamily="18" charset="0"/>
              </a:rPr>
              <a:t>MODUL 5:</a:t>
            </a:r>
            <a:r>
              <a:rPr lang="hr-HR" sz="1800" b="1" i="0" u="none" strike="noStrike" dirty="0">
                <a:latin typeface="Times New Roman" panose="02020603050405020304" pitchFamily="18" charset="0"/>
              </a:rPr>
              <a:t> E- UČENJE </a:t>
            </a:r>
            <a:br>
              <a:rPr lang="hr-HR" sz="1800" b="1" i="0" u="none" strike="noStrike" dirty="0">
                <a:latin typeface="Times New Roman" panose="02020603050405020304" pitchFamily="18" charset="0"/>
              </a:rPr>
            </a:br>
            <a:r>
              <a:rPr lang="hr-HR" sz="6600" dirty="0">
                <a:ln w="22225">
                  <a:solidFill>
                    <a:schemeClr val="tx1"/>
                  </a:solidFill>
                  <a:miter lim="800000"/>
                </a:ln>
                <a:solidFill>
                  <a:srgbClr val="FFFFFF"/>
                </a:solidFill>
              </a:rPr>
              <a:t>Platforme za e-učenje</a:t>
            </a:r>
          </a:p>
        </p:txBody>
      </p:sp>
      <p:sp>
        <p:nvSpPr>
          <p:cNvPr id="3" name="Podnaslov 2">
            <a:extLst>
              <a:ext uri="{FF2B5EF4-FFF2-40B4-BE49-F238E27FC236}">
                <a16:creationId xmlns:a16="http://schemas.microsoft.com/office/drawing/2014/main" id="{8CF8F275-CA17-8B6A-DEEC-A2BE06376229}"/>
              </a:ext>
            </a:extLst>
          </p:cNvPr>
          <p:cNvSpPr>
            <a:spLocks noGrp="1"/>
          </p:cNvSpPr>
          <p:nvPr>
            <p:ph type="subTitle" idx="1"/>
          </p:nvPr>
        </p:nvSpPr>
        <p:spPr>
          <a:xfrm>
            <a:off x="1527048" y="4599432"/>
            <a:ext cx="9144000" cy="1227520"/>
          </a:xfrm>
        </p:spPr>
        <p:txBody>
          <a:bodyPr>
            <a:normAutofit/>
          </a:bodyPr>
          <a:lstStyle/>
          <a:p>
            <a:r>
              <a:rPr lang="hr-HR">
                <a:solidFill>
                  <a:srgbClr val="FFFFFF"/>
                </a:solidFill>
              </a:rPr>
              <a:t>Tania Mulc, mag.paed.</a:t>
            </a:r>
          </a:p>
        </p:txBody>
      </p:sp>
      <p:sp>
        <p:nvSpPr>
          <p:cNvPr id="13"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ka 4" descr="Slika na kojoj se prikazuje Font, snimka zaslona, grafika, crno&#10;&#10;Opis je automatski generiran">
            <a:extLst>
              <a:ext uri="{FF2B5EF4-FFF2-40B4-BE49-F238E27FC236}">
                <a16:creationId xmlns:a16="http://schemas.microsoft.com/office/drawing/2014/main" id="{C349A21A-52EE-A8E8-649D-C3EB9C2CC5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420" y="990001"/>
            <a:ext cx="2383966" cy="727109"/>
          </a:xfrm>
          <a:prstGeom prst="rect">
            <a:avLst/>
          </a:prstGeom>
          <a:solidFill>
            <a:schemeClr val="tx1">
              <a:lumMod val="85000"/>
            </a:schemeClr>
          </a:solidFill>
        </p:spPr>
      </p:pic>
      <p:pic>
        <p:nvPicPr>
          <p:cNvPr id="7" name="Slika 6" descr="Slika na kojoj se prikazuje zeleno&#10;&#10;Opis je automatski generiran">
            <a:extLst>
              <a:ext uri="{FF2B5EF4-FFF2-40B4-BE49-F238E27FC236}">
                <a16:creationId xmlns:a16="http://schemas.microsoft.com/office/drawing/2014/main" id="{696B9CDA-8DB3-A0C8-D504-C6C1400F1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4068" y="819197"/>
            <a:ext cx="966299" cy="903490"/>
          </a:xfrm>
          <a:prstGeom prst="rect">
            <a:avLst/>
          </a:prstGeom>
          <a:solidFill>
            <a:schemeClr val="tx1">
              <a:lumMod val="85000"/>
            </a:schemeClr>
          </a:solidFill>
        </p:spPr>
      </p:pic>
    </p:spTree>
    <p:extLst>
      <p:ext uri="{BB962C8B-B14F-4D97-AF65-F5344CB8AC3E}">
        <p14:creationId xmlns:p14="http://schemas.microsoft.com/office/powerpoint/2010/main" val="366735862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9000" b="-9000"/>
          </a:stretch>
        </a:blipFill>
        <a:effectLst/>
      </p:bgPr>
    </p:bg>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149075A5-5132-CEC0-5D73-C2415F6D2189}"/>
              </a:ext>
            </a:extLst>
          </p:cNvPr>
          <p:cNvSpPr>
            <a:spLocks noGrp="1"/>
          </p:cNvSpPr>
          <p:nvPr>
            <p:ph idx="1"/>
          </p:nvPr>
        </p:nvSpPr>
        <p:spPr>
          <a:xfrm>
            <a:off x="838200" y="541538"/>
            <a:ext cx="10515600" cy="5635425"/>
          </a:xfrm>
        </p:spPr>
        <p:txBody>
          <a:bodyPr/>
          <a:lstStyle/>
          <a:p>
            <a:pPr marL="0" indent="0">
              <a:buNone/>
            </a:pPr>
            <a:r>
              <a:rPr lang="hr-HR" dirty="0"/>
              <a:t>3. YAMMER</a:t>
            </a:r>
          </a:p>
          <a:p>
            <a:pPr>
              <a:buFontTx/>
              <a:buChar char="-"/>
            </a:pPr>
            <a:r>
              <a:rPr lang="hr-HR" dirty="0"/>
              <a:t>Poslovna društvena mreža u sklopu Microsoft Office alata 365. Koncept je osmišljen kako i kod svih društvenih mreža (</a:t>
            </a:r>
            <a:r>
              <a:rPr lang="hr-HR" dirty="0" err="1"/>
              <a:t>lajkanje</a:t>
            </a:r>
            <a:r>
              <a:rPr lang="hr-HR" dirty="0"/>
              <a:t>, slanje poruka, dijeljenje, komentiranje). Prednost ove mreže je i mogućnost dijeljenja datoteke, </a:t>
            </a:r>
            <a:r>
              <a:rPr lang="hr-HR" dirty="0" err="1"/>
              <a:t>filova</a:t>
            </a:r>
            <a:r>
              <a:rPr lang="hr-HR" dirty="0"/>
              <a:t> itd. Ovoj  mreži mogu pristupiti samo djelatnici i učenici škole na domeni @skole.hr što ga čini zatvorenim, ali sigurnim sustavom za rad sa učenicima. </a:t>
            </a:r>
          </a:p>
          <a:p>
            <a:pPr marL="0" indent="0">
              <a:buNone/>
            </a:pPr>
            <a:r>
              <a:rPr lang="hr-HR" dirty="0"/>
              <a:t>4. TWITTER</a:t>
            </a:r>
          </a:p>
          <a:p>
            <a:pPr marL="0" indent="0">
              <a:buNone/>
            </a:pPr>
            <a:r>
              <a:rPr lang="hr-HR" dirty="0"/>
              <a:t>- Društvena mreža koja je postala popularna i u svijetu obrazovanja. Koriste se kratke i jasne poruke što omogućava konkretnu komunikaciju. Zanimljiva je postala u </a:t>
            </a:r>
            <a:r>
              <a:rPr lang="hr-HR" dirty="0" err="1"/>
              <a:t>obrazvonome</a:t>
            </a:r>
            <a:r>
              <a:rPr lang="hr-HR" dirty="0"/>
              <a:t> svijetu zbog lakog praćenja konferencija, događanja ili rasprava o nekoj temi  pomoću oznake # (engl. hashtag)</a:t>
            </a:r>
          </a:p>
        </p:txBody>
      </p:sp>
    </p:spTree>
    <p:extLst>
      <p:ext uri="{BB962C8B-B14F-4D97-AF65-F5344CB8AC3E}">
        <p14:creationId xmlns:p14="http://schemas.microsoft.com/office/powerpoint/2010/main" val="2835923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alculator and maths tools on a surface">
            <a:extLst>
              <a:ext uri="{FF2B5EF4-FFF2-40B4-BE49-F238E27FC236}">
                <a16:creationId xmlns:a16="http://schemas.microsoft.com/office/drawing/2014/main" id="{B9958EA8-CE29-3961-3ABA-7E701B62106D}"/>
              </a:ext>
            </a:extLst>
          </p:cNvPr>
          <p:cNvPicPr>
            <a:picLocks noChangeAspect="1"/>
          </p:cNvPicPr>
          <p:nvPr/>
        </p:nvPicPr>
        <p:blipFill rotWithShape="1">
          <a:blip r:embed="rId2">
            <a:alphaModFix amt="55000"/>
          </a:blip>
          <a:srcRect t="15730"/>
          <a:stretch/>
        </p:blipFill>
        <p:spPr>
          <a:xfrm>
            <a:off x="20" y="-9107"/>
            <a:ext cx="12191980" cy="6858000"/>
          </a:xfrm>
          <a:prstGeom prst="rect">
            <a:avLst/>
          </a:prstGeom>
        </p:spPr>
      </p:pic>
      <p:sp>
        <p:nvSpPr>
          <p:cNvPr id="2" name="Naslov 1">
            <a:extLst>
              <a:ext uri="{FF2B5EF4-FFF2-40B4-BE49-F238E27FC236}">
                <a16:creationId xmlns:a16="http://schemas.microsoft.com/office/drawing/2014/main" id="{0129D72C-0841-9507-6F5C-F4E01A4B940A}"/>
              </a:ext>
            </a:extLst>
          </p:cNvPr>
          <p:cNvSpPr>
            <a:spLocks noGrp="1"/>
          </p:cNvSpPr>
          <p:nvPr>
            <p:ph type="title"/>
          </p:nvPr>
        </p:nvSpPr>
        <p:spPr>
          <a:xfrm>
            <a:off x="686834" y="591344"/>
            <a:ext cx="3200400" cy="5585619"/>
          </a:xfrm>
        </p:spPr>
        <p:txBody>
          <a:bodyPr>
            <a:normAutofit/>
          </a:bodyPr>
          <a:lstStyle/>
          <a:p>
            <a:pPr algn="ctr"/>
            <a:r>
              <a:rPr lang="hr-HR" dirty="0">
                <a:solidFill>
                  <a:srgbClr val="FFFFFF"/>
                </a:solidFill>
              </a:rPr>
              <a:t>Pregled IKT-a u suvremenoj nastavi</a:t>
            </a:r>
          </a:p>
        </p:txBody>
      </p:sp>
      <p:sp>
        <p:nvSpPr>
          <p:cNvPr id="11" name="Arc 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zervirano mjesto sadržaja 2">
            <a:extLst>
              <a:ext uri="{FF2B5EF4-FFF2-40B4-BE49-F238E27FC236}">
                <a16:creationId xmlns:a16="http://schemas.microsoft.com/office/drawing/2014/main" id="{D47C0198-C3CF-71B0-7C61-89D9093C2CCF}"/>
              </a:ext>
            </a:extLst>
          </p:cNvPr>
          <p:cNvSpPr>
            <a:spLocks noGrp="1"/>
          </p:cNvSpPr>
          <p:nvPr>
            <p:ph idx="1"/>
          </p:nvPr>
        </p:nvSpPr>
        <p:spPr>
          <a:xfrm>
            <a:off x="4447308" y="591344"/>
            <a:ext cx="6906491" cy="5585619"/>
          </a:xfrm>
        </p:spPr>
        <p:txBody>
          <a:bodyPr anchor="ctr">
            <a:normAutofit/>
          </a:bodyPr>
          <a:lstStyle/>
          <a:p>
            <a:r>
              <a:rPr lang="hr-HR" b="0" i="0" u="none" strike="noStrike" baseline="0">
                <a:solidFill>
                  <a:srgbClr val="FFFFFF"/>
                </a:solidFill>
                <a:latin typeface="Times New Roman" panose="02020603050405020304" pitchFamily="18" charset="0"/>
              </a:rPr>
              <a:t>Informacijska i komunikacijska tehnologija prema </a:t>
            </a:r>
            <a:r>
              <a:rPr lang="hr-HR" b="0" i="1" u="none" strike="noStrike" baseline="0">
                <a:solidFill>
                  <a:srgbClr val="FFFFFF"/>
                </a:solidFill>
                <a:latin typeface="Times New Roman" panose="02020603050405020304" pitchFamily="18" charset="0"/>
              </a:rPr>
              <a:t>(Lim, Cher Ping, 2003) </a:t>
            </a:r>
            <a:r>
              <a:rPr lang="hr-HR" b="0" i="0" u="none" strike="noStrike" baseline="0">
                <a:solidFill>
                  <a:srgbClr val="FFFFFF"/>
                </a:solidFill>
                <a:latin typeface="Times New Roman" panose="02020603050405020304" pitchFamily="18" charset="0"/>
              </a:rPr>
              <a:t>u nastavi se može podijeliti na četiri kategorije: </a:t>
            </a:r>
          </a:p>
          <a:p>
            <a:r>
              <a:rPr lang="hr-HR" b="0" i="0" u="none" strike="noStrike" baseline="0">
                <a:solidFill>
                  <a:srgbClr val="FFFFFF"/>
                </a:solidFill>
                <a:latin typeface="Times New Roman" panose="02020603050405020304" pitchFamily="18" charset="0"/>
              </a:rPr>
              <a:t>Alati za informiranje (eng. informative tools) </a:t>
            </a:r>
          </a:p>
          <a:p>
            <a:r>
              <a:rPr lang="hr-HR" b="0" i="0" u="none" strike="noStrike" baseline="0">
                <a:solidFill>
                  <a:srgbClr val="FFFFFF"/>
                </a:solidFill>
                <a:latin typeface="Times New Roman" panose="02020603050405020304" pitchFamily="18" charset="0"/>
              </a:rPr>
              <a:t> Situacijski alati (eng. situating tools) </a:t>
            </a:r>
          </a:p>
          <a:p>
            <a:r>
              <a:rPr lang="en-US" b="0" i="0" u="none" strike="noStrike" baseline="0">
                <a:solidFill>
                  <a:srgbClr val="FFFFFF"/>
                </a:solidFill>
                <a:latin typeface="Times New Roman" panose="02020603050405020304" pitchFamily="18" charset="0"/>
              </a:rPr>
              <a:t>Alati za konstrukciju (eng. construction tools) </a:t>
            </a:r>
          </a:p>
          <a:p>
            <a:r>
              <a:rPr lang="en-US" b="0" i="0" u="none" strike="noStrike" baseline="0">
                <a:solidFill>
                  <a:srgbClr val="FFFFFF"/>
                </a:solidFill>
                <a:latin typeface="Times New Roman" panose="02020603050405020304" pitchFamily="18" charset="0"/>
              </a:rPr>
              <a:t>Komunikacijski alati (eng. communication tools) </a:t>
            </a:r>
          </a:p>
          <a:p>
            <a:pPr marL="0" indent="0">
              <a:buNone/>
            </a:pPr>
            <a:endParaRPr lang="hr-HR">
              <a:solidFill>
                <a:srgbClr val="FFFFFF"/>
              </a:solidFill>
            </a:endParaRPr>
          </a:p>
        </p:txBody>
      </p:sp>
    </p:spTree>
    <p:extLst>
      <p:ext uri="{BB962C8B-B14F-4D97-AF65-F5344CB8AC3E}">
        <p14:creationId xmlns:p14="http://schemas.microsoft.com/office/powerpoint/2010/main" val="3786271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lika 1">
            <a:extLst>
              <a:ext uri="{FF2B5EF4-FFF2-40B4-BE49-F238E27FC236}">
                <a16:creationId xmlns:a16="http://schemas.microsoft.com/office/drawing/2014/main" id="{1C20D2C8-7D48-BD95-2822-D905F636F903}"/>
              </a:ext>
            </a:extLst>
          </p:cNvPr>
          <p:cNvPicPr>
            <a:picLocks noChangeAspect="1"/>
          </p:cNvPicPr>
          <p:nvPr/>
        </p:nvPicPr>
        <p:blipFill rotWithShape="1">
          <a:blip r:embed="rId2">
            <a:alphaModFix amt="35000"/>
          </a:blip>
          <a:srcRect/>
          <a:stretch/>
        </p:blipFill>
        <p:spPr>
          <a:xfrm>
            <a:off x="0" y="0"/>
            <a:ext cx="12192000" cy="6857999"/>
          </a:xfrm>
          <a:prstGeom prst="rect">
            <a:avLst/>
          </a:prstGeom>
        </p:spPr>
      </p:pic>
      <p:sp>
        <p:nvSpPr>
          <p:cNvPr id="3" name="Rezervirano mjesto sadržaja 2">
            <a:extLst>
              <a:ext uri="{FF2B5EF4-FFF2-40B4-BE49-F238E27FC236}">
                <a16:creationId xmlns:a16="http://schemas.microsoft.com/office/drawing/2014/main" id="{2C08D28A-5023-B5B6-5DE0-6F0E7DA137FB}"/>
              </a:ext>
            </a:extLst>
          </p:cNvPr>
          <p:cNvSpPr>
            <a:spLocks noGrp="1"/>
          </p:cNvSpPr>
          <p:nvPr>
            <p:ph idx="1"/>
          </p:nvPr>
        </p:nvSpPr>
        <p:spPr>
          <a:xfrm>
            <a:off x="838200" y="609600"/>
            <a:ext cx="10515600" cy="5567363"/>
          </a:xfrm>
        </p:spPr>
        <p:txBody>
          <a:bodyPr>
            <a:normAutofit/>
          </a:bodyPr>
          <a:lstStyle/>
          <a:p>
            <a:r>
              <a:rPr lang="hr-HR" sz="1600" b="1" i="0" u="none" strike="noStrike" baseline="0" dirty="0">
                <a:solidFill>
                  <a:srgbClr val="FFFFFF"/>
                </a:solidFill>
                <a:latin typeface="Times New Roman" panose="02020603050405020304" pitchFamily="18" charset="0"/>
              </a:rPr>
              <a:t>Alati za informiranje </a:t>
            </a:r>
            <a:r>
              <a:rPr lang="hr-HR" sz="1600" b="0" i="0" u="none" strike="noStrike" baseline="0" dirty="0">
                <a:solidFill>
                  <a:srgbClr val="FFFFFF"/>
                </a:solidFill>
                <a:latin typeface="Times New Roman" panose="02020603050405020304" pitchFamily="18" charset="0"/>
              </a:rPr>
              <a:t>služe za obradu informacija u obliku zvuka, teksta, slike ili video materijala. Oni pomažu na način da učeniku na pristupačniji način dostavljaju informacije, te kao alat u nastavi od učenika iziskuju proces kritičkog razmišljanja o sadržaju informacija, što posljedično dovodi do ubrzavanja procesa digitalne pismenosti, logičkog i virtualnog, odnosno simboličkog promišljanja, te sposobnosti komunikacije.</a:t>
            </a:r>
          </a:p>
          <a:p>
            <a:endParaRPr lang="hr-HR" sz="1600" dirty="0">
              <a:solidFill>
                <a:srgbClr val="FFFFFF"/>
              </a:solidFill>
              <a:latin typeface="Times New Roman" panose="02020603050405020304" pitchFamily="18" charset="0"/>
            </a:endParaRPr>
          </a:p>
          <a:p>
            <a:r>
              <a:rPr lang="hr-HR" sz="1600" b="1" i="0" u="none" strike="noStrike" baseline="0" dirty="0">
                <a:solidFill>
                  <a:srgbClr val="FFFFFF"/>
                </a:solidFill>
                <a:latin typeface="Times New Roman" panose="02020603050405020304" pitchFamily="18" charset="0"/>
              </a:rPr>
              <a:t>Situacijski alati </a:t>
            </a:r>
            <a:r>
              <a:rPr lang="hr-HR" sz="1600" b="0" i="0" u="none" strike="noStrike" baseline="0" dirty="0">
                <a:solidFill>
                  <a:srgbClr val="FFFFFF"/>
                </a:solidFill>
                <a:latin typeface="Times New Roman" panose="02020603050405020304" pitchFamily="18" charset="0"/>
              </a:rPr>
              <a:t>podrazumijevaju uporabu različitih vrsta simulacija, rad u virtualnoj stvarnosti i slično, što učenicima u procesu nastave približava okruženje u kojem stječu obrazovanje, za koji mogu povezati iskustvo konteksta događaja tijekom procesa nastave. Ističe se da upotreba situacijskih alata povećava razinu organizacijskih sposobnosti učenika (bitan segment aktivne nastave), olakšava pamćenje i snalaženje učenika unutar neke kompleksne strukture nastavnog sadržaja.</a:t>
            </a:r>
          </a:p>
          <a:p>
            <a:endParaRPr lang="hr-HR" sz="1600" dirty="0">
              <a:solidFill>
                <a:srgbClr val="FFFFFF"/>
              </a:solidFill>
              <a:latin typeface="Times New Roman" panose="02020603050405020304" pitchFamily="18" charset="0"/>
            </a:endParaRPr>
          </a:p>
          <a:p>
            <a:r>
              <a:rPr lang="hr-HR" sz="1600" b="1" i="0" u="none" strike="noStrike" baseline="0" dirty="0">
                <a:solidFill>
                  <a:srgbClr val="FFFFFF"/>
                </a:solidFill>
                <a:latin typeface="Times New Roman" panose="02020603050405020304" pitchFamily="18" charset="0"/>
              </a:rPr>
              <a:t>Alati za konstrukciju </a:t>
            </a:r>
            <a:r>
              <a:rPr lang="hr-HR" sz="1600" b="0" i="0" u="none" strike="noStrike" baseline="0" dirty="0">
                <a:solidFill>
                  <a:srgbClr val="FFFFFF"/>
                </a:solidFill>
                <a:latin typeface="Times New Roman" panose="02020603050405020304" pitchFamily="18" charset="0"/>
              </a:rPr>
              <a:t>predstavljaju set alata koje učenicima pomažu u izradi mentalnih mapa i sudjelovanju na društvenim mrežama. U ove alate spadaju prezentacije, pametne ploče i tableti, a popraćeno je sa aktivnostima da učenici samostalno istražuju i provode diskusiju.</a:t>
            </a:r>
          </a:p>
          <a:p>
            <a:endParaRPr lang="hr-HR" sz="1600" dirty="0">
              <a:solidFill>
                <a:srgbClr val="FFFFFF"/>
              </a:solidFill>
              <a:latin typeface="Times New Roman" panose="02020603050405020304" pitchFamily="18" charset="0"/>
            </a:endParaRPr>
          </a:p>
          <a:p>
            <a:r>
              <a:rPr lang="hr-HR" sz="1600" b="1" i="0" u="none" strike="noStrike" baseline="0" dirty="0">
                <a:solidFill>
                  <a:srgbClr val="FFFFFF"/>
                </a:solidFill>
                <a:latin typeface="Times New Roman" panose="02020603050405020304" pitchFamily="18" charset="0"/>
              </a:rPr>
              <a:t>Komunikacijski alati </a:t>
            </a:r>
            <a:r>
              <a:rPr lang="hr-HR" sz="1600" b="0" i="0" u="none" strike="noStrike" baseline="0" dirty="0">
                <a:solidFill>
                  <a:srgbClr val="FFFFFF"/>
                </a:solidFill>
                <a:latin typeface="Times New Roman" panose="02020603050405020304" pitchFamily="18" charset="0"/>
              </a:rPr>
              <a:t>prvenstveno osiguravaju komunikaciju između nastavnika i učenika (e-mail, blog, forumi). Autori tumače da pravilno provođenje korištenja ovih alata kod učenika dovodi do bolje sposobnosti akceptiranja informacija dobivenih kroz timski rad u cilju povezivanja u bolju organizaciju nastave i kasnije na poslu. Primjetno je da neizravna posljedica korištenja elektroničke pošte ( u odnosu na </a:t>
            </a:r>
            <a:r>
              <a:rPr lang="hr-HR" sz="1600" b="0" i="0" u="none" strike="noStrike" baseline="0" dirty="0" err="1">
                <a:solidFill>
                  <a:srgbClr val="FFFFFF"/>
                </a:solidFill>
                <a:latin typeface="Times New Roman" panose="02020603050405020304" pitchFamily="18" charset="0"/>
              </a:rPr>
              <a:t>Twitanje</a:t>
            </a:r>
            <a:r>
              <a:rPr lang="hr-HR" sz="1600" b="0" i="0" u="none" strike="noStrike" baseline="0" dirty="0">
                <a:solidFill>
                  <a:srgbClr val="FFFFFF"/>
                </a:solidFill>
                <a:latin typeface="Times New Roman" panose="02020603050405020304" pitchFamily="18" charset="0"/>
              </a:rPr>
              <a:t> i </a:t>
            </a:r>
            <a:r>
              <a:rPr lang="hr-HR" sz="1600" b="0" i="0" u="none" strike="noStrike" baseline="0" dirty="0" err="1">
                <a:solidFill>
                  <a:srgbClr val="FFFFFF"/>
                </a:solidFill>
                <a:latin typeface="Times New Roman" panose="02020603050405020304" pitchFamily="18" charset="0"/>
              </a:rPr>
              <a:t>sl</a:t>
            </a:r>
            <a:r>
              <a:rPr lang="hr-HR" sz="1600" b="0" i="0" u="none" strike="noStrike" baseline="0" dirty="0">
                <a:solidFill>
                  <a:srgbClr val="FFFFFF"/>
                </a:solidFill>
                <a:latin typeface="Times New Roman" panose="02020603050405020304" pitchFamily="18" charset="0"/>
              </a:rPr>
              <a:t>) poboljšava sposobnost samostalnog pisanja teksta i sposobnosti </a:t>
            </a:r>
            <a:r>
              <a:rPr lang="hr-HR" sz="1600" b="0" i="0" u="none" strike="noStrike" baseline="0" dirty="0" err="1">
                <a:solidFill>
                  <a:srgbClr val="FFFFFF"/>
                </a:solidFill>
                <a:latin typeface="Times New Roman" panose="02020603050405020304" pitchFamily="18" charset="0"/>
              </a:rPr>
              <a:t>samoispravka</a:t>
            </a:r>
            <a:r>
              <a:rPr lang="hr-HR" sz="1600" b="0" i="0" u="none" strike="noStrike" baseline="0" dirty="0">
                <a:solidFill>
                  <a:srgbClr val="FFFFFF"/>
                </a:solidFill>
                <a:latin typeface="Times New Roman" panose="02020603050405020304" pitchFamily="18" charset="0"/>
              </a:rPr>
              <a:t> gramatičkih pogrešaka, više od razgovora uživo jednakog trajanja </a:t>
            </a:r>
            <a:r>
              <a:rPr lang="hr-HR" sz="1600" b="0" u="none" strike="noStrike" baseline="0" dirty="0">
                <a:solidFill>
                  <a:srgbClr val="FFFFFF"/>
                </a:solidFill>
                <a:latin typeface="Times New Roman" panose="02020603050405020304" pitchFamily="18" charset="0"/>
              </a:rPr>
              <a:t>(</a:t>
            </a:r>
            <a:r>
              <a:rPr lang="hr-HR" sz="1600" b="0" u="none" strike="noStrike" baseline="0" dirty="0" err="1">
                <a:solidFill>
                  <a:srgbClr val="FFFFFF"/>
                </a:solidFill>
                <a:latin typeface="Times New Roman" panose="02020603050405020304" pitchFamily="18" charset="0"/>
              </a:rPr>
              <a:t>Hederić</a:t>
            </a:r>
            <a:r>
              <a:rPr lang="hr-HR" sz="1600" dirty="0">
                <a:solidFill>
                  <a:srgbClr val="FFFFFF"/>
                </a:solidFill>
                <a:latin typeface="Times New Roman" panose="02020603050405020304" pitchFamily="18" charset="0"/>
              </a:rPr>
              <a:t>, 2021: 21, prema </a:t>
            </a:r>
            <a:r>
              <a:rPr lang="hr-HR" sz="1600" b="0" u="none" strike="noStrike" baseline="0" dirty="0">
                <a:solidFill>
                  <a:srgbClr val="FFFFFF"/>
                </a:solidFill>
                <a:latin typeface="Times New Roman" panose="02020603050405020304" pitchFamily="18" charset="0"/>
              </a:rPr>
              <a:t>Lim, Cher Ping, 2003) </a:t>
            </a:r>
            <a:endParaRPr lang="hr-HR" sz="1600" dirty="0">
              <a:solidFill>
                <a:srgbClr val="FFFFFF"/>
              </a:solidFill>
            </a:endParaRPr>
          </a:p>
        </p:txBody>
      </p:sp>
    </p:spTree>
    <p:extLst>
      <p:ext uri="{BB962C8B-B14F-4D97-AF65-F5344CB8AC3E}">
        <p14:creationId xmlns:p14="http://schemas.microsoft.com/office/powerpoint/2010/main" val="328280982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Naslov 1">
            <a:extLst>
              <a:ext uri="{FF2B5EF4-FFF2-40B4-BE49-F238E27FC236}">
                <a16:creationId xmlns:a16="http://schemas.microsoft.com/office/drawing/2014/main" id="{C52C0744-00A3-F1E9-13E2-39CF3D3E248C}"/>
              </a:ext>
            </a:extLst>
          </p:cNvPr>
          <p:cNvSpPr>
            <a:spLocks noGrp="1"/>
          </p:cNvSpPr>
          <p:nvPr>
            <p:ph type="title"/>
          </p:nvPr>
        </p:nvSpPr>
        <p:spPr>
          <a:xfrm>
            <a:off x="1295400" y="669925"/>
            <a:ext cx="4800600" cy="1325563"/>
          </a:xfrm>
        </p:spPr>
        <p:txBody>
          <a:bodyPr anchor="b">
            <a:normAutofit/>
          </a:bodyPr>
          <a:lstStyle/>
          <a:p>
            <a:r>
              <a:rPr lang="hr-HR">
                <a:solidFill>
                  <a:schemeClr val="bg1"/>
                </a:solidFill>
              </a:rPr>
              <a:t>KAKO ODABRATI ALAT ZA E-UČENJE?</a:t>
            </a:r>
          </a:p>
        </p:txBody>
      </p:sp>
      <p:cxnSp>
        <p:nvCxnSpPr>
          <p:cNvPr id="12" name="Straight Connector 11">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13370FF6-A997-A8F3-5F06-FAB9678B36D2}"/>
              </a:ext>
            </a:extLst>
          </p:cNvPr>
          <p:cNvSpPr>
            <a:spLocks noGrp="1"/>
          </p:cNvSpPr>
          <p:nvPr>
            <p:ph idx="1"/>
          </p:nvPr>
        </p:nvSpPr>
        <p:spPr>
          <a:xfrm>
            <a:off x="506897" y="2288833"/>
            <a:ext cx="6884502" cy="4062268"/>
          </a:xfrm>
        </p:spPr>
        <p:txBody>
          <a:bodyPr>
            <a:normAutofit fontScale="47500" lnSpcReduction="20000"/>
          </a:bodyPr>
          <a:lstStyle/>
          <a:p>
            <a:r>
              <a:rPr lang="hr-HR" sz="2900" dirty="0">
                <a:solidFill>
                  <a:schemeClr val="bg1"/>
                </a:solidFill>
                <a:latin typeface="Times New Roman" panose="02020603050405020304" pitchFamily="18" charset="0"/>
                <a:cs typeface="Times New Roman" panose="02020603050405020304" pitchFamily="18" charset="0"/>
              </a:rPr>
              <a:t>Postoji mnogo različitih segmenta o kojima treba voditi brigu pri donošenju odluke, jedan od njih je svakako mogućnosti, ciljana skupina i ishodi koje želimo postići.</a:t>
            </a:r>
          </a:p>
          <a:p>
            <a:pPr marL="0" indent="0">
              <a:buNone/>
            </a:pPr>
            <a:endParaRPr lang="hr-HR" sz="2900" dirty="0">
              <a:solidFill>
                <a:schemeClr val="bg1"/>
              </a:solidFill>
              <a:latin typeface="Times New Roman" panose="02020603050405020304" pitchFamily="18" charset="0"/>
              <a:cs typeface="Times New Roman" panose="02020603050405020304" pitchFamily="18" charset="0"/>
            </a:endParaRPr>
          </a:p>
          <a:p>
            <a:r>
              <a:rPr lang="hr-HR" sz="2900" dirty="0">
                <a:solidFill>
                  <a:schemeClr val="bg1"/>
                </a:solidFill>
                <a:latin typeface="Times New Roman" panose="02020603050405020304" pitchFamily="18" charset="0"/>
                <a:cs typeface="Times New Roman" panose="02020603050405020304" pitchFamily="18" charset="0"/>
              </a:rPr>
              <a:t>Jedan od modela odabira je SECTIONS*</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STUDENTS (učenici)</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EASE OF USE (lakoća upotrebe)</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COSTS (troškovi)</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TEACHING AND LEARNING (poučavanje i učenje)</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INTERACITVITY ( interaktivnost)</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ORGANISATIONAL ISSUES (organizacijska pitanja)</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NOVELTY (novitet)</a:t>
            </a:r>
          </a:p>
          <a:p>
            <a:pPr marL="0" indent="0">
              <a:buNone/>
            </a:pPr>
            <a:r>
              <a:rPr lang="hr-HR" sz="2900" dirty="0">
                <a:solidFill>
                  <a:schemeClr val="bg1"/>
                </a:solidFill>
                <a:latin typeface="Times New Roman" panose="02020603050405020304" pitchFamily="18" charset="0"/>
                <a:cs typeface="Times New Roman" panose="02020603050405020304" pitchFamily="18" charset="0"/>
              </a:rPr>
              <a:t>	SPEED (brzina)</a:t>
            </a:r>
          </a:p>
          <a:p>
            <a:pPr marL="0" indent="0">
              <a:buNone/>
            </a:pPr>
            <a:endParaRPr lang="hr-HR" sz="800" dirty="0">
              <a:solidFill>
                <a:schemeClr val="bg1"/>
              </a:solidFill>
            </a:endParaRPr>
          </a:p>
          <a:p>
            <a:pPr marL="0" indent="0">
              <a:buNone/>
            </a:pPr>
            <a:endParaRPr lang="hr-HR" sz="800" dirty="0">
              <a:solidFill>
                <a:schemeClr val="bg1"/>
              </a:solidFill>
            </a:endParaRPr>
          </a:p>
          <a:p>
            <a:pPr marL="0" indent="0">
              <a:buNone/>
            </a:pPr>
            <a:endParaRPr lang="hr-HR" sz="800" dirty="0">
              <a:solidFill>
                <a:schemeClr val="bg1"/>
              </a:solidFill>
            </a:endParaRPr>
          </a:p>
          <a:p>
            <a:pPr marL="0" indent="0">
              <a:buNone/>
            </a:pPr>
            <a:r>
              <a:rPr lang="hr-HR" sz="800" dirty="0">
                <a:solidFill>
                  <a:schemeClr val="bg1"/>
                </a:solidFill>
              </a:rPr>
              <a:t>*(</a:t>
            </a:r>
            <a:r>
              <a:rPr lang="hr-HR" sz="1300" dirty="0">
                <a:solidFill>
                  <a:schemeClr val="bg1"/>
                </a:solidFill>
              </a:rPr>
              <a:t>prema Bates i Pool,2003)</a:t>
            </a:r>
            <a:endParaRPr lang="hr-HR" sz="800" dirty="0">
              <a:solidFill>
                <a:schemeClr val="bg1"/>
              </a:solidFill>
            </a:endParaRPr>
          </a:p>
        </p:txBody>
      </p:sp>
      <p:pic>
        <p:nvPicPr>
          <p:cNvPr id="5" name="Picture 4" descr="Light bulb on yellow background with sketched light beams and cord">
            <a:extLst>
              <a:ext uri="{FF2B5EF4-FFF2-40B4-BE49-F238E27FC236}">
                <a16:creationId xmlns:a16="http://schemas.microsoft.com/office/drawing/2014/main" id="{7927D320-81A7-67DF-F76D-E147255082BB}"/>
              </a:ext>
            </a:extLst>
          </p:cNvPr>
          <p:cNvPicPr>
            <a:picLocks noChangeAspect="1"/>
          </p:cNvPicPr>
          <p:nvPr/>
        </p:nvPicPr>
        <p:blipFill rotWithShape="1">
          <a:blip r:embed="rId2"/>
          <a:srcRect l="51246" r="6988"/>
          <a:stretch/>
        </p:blipFill>
        <p:spPr>
          <a:xfrm>
            <a:off x="7629727" y="70052"/>
            <a:ext cx="4562263" cy="6717883"/>
          </a:xfrm>
          <a:prstGeom prst="rect">
            <a:avLst/>
          </a:prstGeom>
        </p:spPr>
      </p:pic>
      <p:cxnSp>
        <p:nvCxnSpPr>
          <p:cNvPr id="14" name="Straight Connector 13">
            <a:extLst>
              <a:ext uri="{FF2B5EF4-FFF2-40B4-BE49-F238E27FC236}">
                <a16:creationId xmlns:a16="http://schemas.microsoft.com/office/drawing/2014/main" id="{B7188D9B-1674-419B-A379-D1632A7EC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829053"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504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CA02AFA6-C56C-EE36-57E1-F5A8BD65A7FE}"/>
              </a:ext>
            </a:extLst>
          </p:cNvPr>
          <p:cNvSpPr>
            <a:spLocks noGrp="1"/>
          </p:cNvSpPr>
          <p:nvPr>
            <p:ph idx="1"/>
          </p:nvPr>
        </p:nvSpPr>
        <p:spPr>
          <a:xfrm>
            <a:off x="1392667" y="2398957"/>
            <a:ext cx="9406666" cy="3526144"/>
          </a:xfrm>
        </p:spPr>
        <p:txBody>
          <a:bodyPr>
            <a:normAutofit/>
          </a:bodyPr>
          <a:lstStyle/>
          <a:p>
            <a:pPr marL="514350" indent="-514350">
              <a:buAutoNum type="arabicPeriod"/>
            </a:pPr>
            <a:r>
              <a:rPr lang="hr-HR" sz="1600" dirty="0">
                <a:solidFill>
                  <a:schemeClr val="bg1"/>
                </a:solidFill>
                <a:latin typeface="Times New Roman" panose="02020603050405020304" pitchFamily="18" charset="0"/>
                <a:cs typeface="Times New Roman" panose="02020603050405020304" pitchFamily="18" charset="0"/>
              </a:rPr>
              <a:t>STUDENTS (učenici)</a:t>
            </a:r>
          </a:p>
          <a:p>
            <a:pPr marL="0" indent="0">
              <a:buNone/>
            </a:pPr>
            <a:r>
              <a:rPr lang="hr-HR" sz="1600" dirty="0">
                <a:solidFill>
                  <a:schemeClr val="bg1"/>
                </a:solidFill>
                <a:latin typeface="Times New Roman" panose="02020603050405020304" pitchFamily="18" charset="0"/>
                <a:cs typeface="Times New Roman" panose="02020603050405020304" pitchFamily="18" charset="0"/>
              </a:rPr>
              <a:t>Prije odabira alata moramo biti svjesni mogućnosti učenika, odnosno ciljane skupine. Da li onaj kome je neka aktivnost je namijenjena je dovoljno informatički pismen da bi istu koristio? Nadalje, da li ta skupina ima uopće mogućnost korištenja određenih alata, ukoliko će se od njih zahtijevati rad od kuće? Također, kod odabira treba razmisliti i o strategijama koje učenici koriste u učenju. Prije smo već spomenuli kako postoje učenici koji ne vole korištenje ICT tehnologija, dok neki učenici upravo o ovakvome obliku učenja uživaju. </a:t>
            </a:r>
          </a:p>
          <a:p>
            <a:pPr marL="0" indent="0">
              <a:buNone/>
            </a:pPr>
            <a:endParaRPr lang="hr-HR" sz="1600" dirty="0">
              <a:solidFill>
                <a:schemeClr val="bg1"/>
              </a:solidFill>
              <a:latin typeface="Times New Roman" panose="02020603050405020304" pitchFamily="18" charset="0"/>
              <a:cs typeface="Times New Roman" panose="02020603050405020304" pitchFamily="18" charset="0"/>
            </a:endParaRPr>
          </a:p>
          <a:p>
            <a:pPr marL="0" indent="0">
              <a:buNone/>
            </a:pPr>
            <a:r>
              <a:rPr lang="hr-HR" sz="1600" dirty="0">
                <a:solidFill>
                  <a:schemeClr val="bg1"/>
                </a:solidFill>
                <a:latin typeface="Times New Roman" panose="02020603050405020304" pitchFamily="18" charset="0"/>
                <a:cs typeface="Times New Roman" panose="02020603050405020304" pitchFamily="18" charset="0"/>
              </a:rPr>
              <a:t>2. EASE OF USE (lakoća upotrebe)</a:t>
            </a:r>
          </a:p>
          <a:p>
            <a:pPr marL="0" indent="0">
              <a:buNone/>
            </a:pPr>
            <a:r>
              <a:rPr lang="hr-HR" sz="1600" dirty="0">
                <a:solidFill>
                  <a:schemeClr val="bg1"/>
                </a:solidFill>
                <a:latin typeface="Times New Roman" panose="02020603050405020304" pitchFamily="18" charset="0"/>
                <a:cs typeface="Times New Roman" panose="02020603050405020304" pitchFamily="18" charset="0"/>
              </a:rPr>
              <a:t>Neki od alata koji su nam dostupni su vrlo jednostavni za upotrebu dok drugi zahtijevaju veće razine informatičkog znanja od onoga tko kreira sadržaj, kao i od onoga tko ga upotrebljava. Prije odabira nekog alata moramo biti svjesni svojih mogućnosti, ali ponovno i mogućnosti ciljane skupine. Jer ukoliko materijal koji smo izradili neće moći koristit učenik, tada taj materijal nema smisla te neće rezultirati postizanjem postavljenim ishodima.</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8741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C5D559AA-4359-45B1-ACB7-ECBEA4B58382}"/>
              </a:ext>
            </a:extLst>
          </p:cNvPr>
          <p:cNvSpPr>
            <a:spLocks noGrp="1"/>
          </p:cNvSpPr>
          <p:nvPr>
            <p:ph idx="1"/>
          </p:nvPr>
        </p:nvSpPr>
        <p:spPr>
          <a:xfrm>
            <a:off x="1392667" y="2398957"/>
            <a:ext cx="9406666" cy="3526144"/>
          </a:xfrm>
        </p:spPr>
        <p:txBody>
          <a:bodyPr>
            <a:normAutofit/>
          </a:bodyPr>
          <a:lstStyle/>
          <a:p>
            <a:pPr marL="0" indent="0">
              <a:buNone/>
            </a:pPr>
            <a:r>
              <a:rPr lang="hr-HR" sz="1900" dirty="0">
                <a:solidFill>
                  <a:schemeClr val="bg1"/>
                </a:solidFill>
                <a:latin typeface="Times New Roman" panose="02020603050405020304" pitchFamily="18" charset="0"/>
                <a:cs typeface="Times New Roman" panose="02020603050405020304" pitchFamily="18" charset="0"/>
              </a:rPr>
              <a:t>3. COSTS (troškovi)</a:t>
            </a:r>
          </a:p>
          <a:p>
            <a:pPr marL="0" indent="0">
              <a:buNone/>
            </a:pPr>
            <a:r>
              <a:rPr lang="hr-HR" sz="1900" dirty="0">
                <a:solidFill>
                  <a:schemeClr val="bg1"/>
                </a:solidFill>
                <a:latin typeface="Times New Roman" panose="02020603050405020304" pitchFamily="18" charset="0"/>
                <a:cs typeface="Times New Roman" panose="02020603050405020304" pitchFamily="18" charset="0"/>
              </a:rPr>
              <a:t>Neki od alata su otvorena tipa te lako dostupni svima, dok je dio zatvore te zahtjeva dodatna plaćanja za korištenje. Ukoliko imam grupu učenika koji dolaze iz ekonomski ugroženih obitelji koji ne mogu sudjelovati u dodatnim troškovima plaćanja npr. Licence tada takve alate najbolje ne koristit.</a:t>
            </a:r>
          </a:p>
          <a:p>
            <a:pPr marL="0" indent="0">
              <a:buNone/>
            </a:pPr>
            <a:endParaRPr lang="hr-HR" sz="1900" dirty="0">
              <a:solidFill>
                <a:schemeClr val="bg1"/>
              </a:solidFill>
              <a:latin typeface="Times New Roman" panose="02020603050405020304" pitchFamily="18" charset="0"/>
              <a:cs typeface="Times New Roman" panose="02020603050405020304" pitchFamily="18" charset="0"/>
            </a:endParaRPr>
          </a:p>
          <a:p>
            <a:pPr marL="0" indent="0">
              <a:buNone/>
            </a:pPr>
            <a:r>
              <a:rPr lang="hr-HR" sz="1900" dirty="0">
                <a:solidFill>
                  <a:schemeClr val="bg1"/>
                </a:solidFill>
                <a:latin typeface="Times New Roman" panose="02020603050405020304" pitchFamily="18" charset="0"/>
                <a:cs typeface="Times New Roman" panose="02020603050405020304" pitchFamily="18" charset="0"/>
              </a:rPr>
              <a:t>4. TEACHING AND LEARNING (poučavanje i učenje)</a:t>
            </a:r>
          </a:p>
          <a:p>
            <a:pPr marL="0" indent="0">
              <a:buNone/>
            </a:pPr>
            <a:r>
              <a:rPr lang="hr-HR" sz="1900" dirty="0">
                <a:solidFill>
                  <a:schemeClr val="bg1"/>
                </a:solidFill>
                <a:latin typeface="Times New Roman" panose="02020603050405020304" pitchFamily="18" charset="0"/>
                <a:cs typeface="Times New Roman" panose="02020603050405020304" pitchFamily="18" charset="0"/>
              </a:rPr>
              <a:t>Glavni cilj korištenja digitalnih alata je postizanje obrazovnih ishoda koje smo postavili. Zbog toga prije odabira nekoga alta treba obratiti pažnju upravo na ovaj segment te razmisliti hoće li odabrani alat biti efikasan u postizanju postavljenog ishoda? Nadalje, da li je isti podoban za korištenje u individualnim oblicima učenja ili grupnim oblicima učenja? </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926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7E5957AA-38DF-3865-86FB-9BA4DE96D401}"/>
              </a:ext>
            </a:extLst>
          </p:cNvPr>
          <p:cNvSpPr>
            <a:spLocks noGrp="1"/>
          </p:cNvSpPr>
          <p:nvPr>
            <p:ph idx="1"/>
          </p:nvPr>
        </p:nvSpPr>
        <p:spPr>
          <a:xfrm>
            <a:off x="1392667" y="2398957"/>
            <a:ext cx="9406666" cy="3526144"/>
          </a:xfrm>
        </p:spPr>
        <p:txBody>
          <a:bodyPr>
            <a:normAutofit/>
          </a:bodyPr>
          <a:lstStyle/>
          <a:p>
            <a:pPr marL="0" indent="0">
              <a:buNone/>
            </a:pPr>
            <a:r>
              <a:rPr lang="hr-HR" sz="1900" dirty="0">
                <a:solidFill>
                  <a:schemeClr val="bg1"/>
                </a:solidFill>
                <a:latin typeface="Times New Roman" panose="02020603050405020304" pitchFamily="18" charset="0"/>
                <a:cs typeface="Times New Roman" panose="02020603050405020304" pitchFamily="18" charset="0"/>
              </a:rPr>
              <a:t>5. INTERAKTIVNOST</a:t>
            </a:r>
          </a:p>
          <a:p>
            <a:pPr marL="0" indent="0">
              <a:buNone/>
            </a:pPr>
            <a:r>
              <a:rPr lang="hr-HR" sz="1900" dirty="0">
                <a:solidFill>
                  <a:schemeClr val="bg1"/>
                </a:solidFill>
                <a:latin typeface="Times New Roman" panose="02020603050405020304" pitchFamily="18" charset="0"/>
                <a:cs typeface="Times New Roman" panose="02020603050405020304" pitchFamily="18" charset="0"/>
              </a:rPr>
              <a:t>Kao i kod rada u učionici, ovisno o ishodu ali i preferencijama učenika osmišljavamo aktivnosti koje zahtijevaju više interakcije ili manje. O istome treba razmišljati i kod odabira on line alata. Velik broj alata, poput npr. Društvenih mreža su interaktivni te omogućavaju međusobnu komunikaciju i suradnju, dok su neki podobniji individualnome radu.</a:t>
            </a:r>
          </a:p>
          <a:p>
            <a:pPr marL="0" indent="0">
              <a:buNone/>
            </a:pPr>
            <a:endParaRPr lang="hr-HR" sz="1900" dirty="0">
              <a:solidFill>
                <a:schemeClr val="bg1"/>
              </a:solidFill>
              <a:latin typeface="Times New Roman" panose="02020603050405020304" pitchFamily="18" charset="0"/>
              <a:cs typeface="Times New Roman" panose="02020603050405020304" pitchFamily="18" charset="0"/>
            </a:endParaRPr>
          </a:p>
          <a:p>
            <a:pPr marL="0" indent="0">
              <a:buNone/>
            </a:pPr>
            <a:r>
              <a:rPr lang="hr-HR" sz="1900" dirty="0">
                <a:solidFill>
                  <a:schemeClr val="bg1"/>
                </a:solidFill>
                <a:latin typeface="Times New Roman" panose="02020603050405020304" pitchFamily="18" charset="0"/>
                <a:cs typeface="Times New Roman" panose="02020603050405020304" pitchFamily="18" charset="0"/>
              </a:rPr>
              <a:t>6. ORAGISATIONAL ISSUES (organizacijska pitanja)</a:t>
            </a:r>
          </a:p>
          <a:p>
            <a:pPr marL="0" indent="0">
              <a:buNone/>
            </a:pPr>
            <a:r>
              <a:rPr lang="hr-HR" sz="1900" dirty="0">
                <a:solidFill>
                  <a:schemeClr val="bg1"/>
                </a:solidFill>
                <a:latin typeface="Times New Roman" panose="02020603050405020304" pitchFamily="18" charset="0"/>
                <a:cs typeface="Times New Roman" panose="02020603050405020304" pitchFamily="18" charset="0"/>
              </a:rPr>
              <a:t>Kod odabira alata treba razmišljati i o organizacijskim mogućnostima. Ukoliko naša učionica npr. nema mogućnost spajanja na Internet tada nećemo koristiti alat kojemu je potrebno upravo to. Također, ukoliko će se od učenika očekivati određeni rad kod kuće u određenom alatu treba ispitati i mogućnosti učenika.</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7685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92017844-934C-F716-D7F8-13EE117EC36D}"/>
              </a:ext>
            </a:extLst>
          </p:cNvPr>
          <p:cNvSpPr>
            <a:spLocks noGrp="1"/>
          </p:cNvSpPr>
          <p:nvPr>
            <p:ph idx="1"/>
          </p:nvPr>
        </p:nvSpPr>
        <p:spPr>
          <a:xfrm>
            <a:off x="1392667" y="2398957"/>
            <a:ext cx="9406666" cy="3526144"/>
          </a:xfrm>
        </p:spPr>
        <p:txBody>
          <a:bodyPr>
            <a:normAutofit/>
          </a:bodyPr>
          <a:lstStyle/>
          <a:p>
            <a:pPr marL="0" indent="0">
              <a:buNone/>
            </a:pPr>
            <a:r>
              <a:rPr lang="hr-HR" sz="2000" dirty="0">
                <a:solidFill>
                  <a:schemeClr val="bg1"/>
                </a:solidFill>
                <a:latin typeface="Times New Roman" panose="02020603050405020304" pitchFamily="18" charset="0"/>
                <a:cs typeface="Times New Roman" panose="02020603050405020304" pitchFamily="18" charset="0"/>
              </a:rPr>
              <a:t>7. NOVELTY (noviteti)</a:t>
            </a:r>
          </a:p>
          <a:p>
            <a:pPr marL="0" indent="0">
              <a:buNone/>
            </a:pPr>
            <a:r>
              <a:rPr lang="hr-HR" sz="2000" dirty="0">
                <a:solidFill>
                  <a:schemeClr val="bg1"/>
                </a:solidFill>
                <a:latin typeface="Times New Roman" panose="02020603050405020304" pitchFamily="18" charset="0"/>
                <a:cs typeface="Times New Roman" panose="02020603050405020304" pitchFamily="18" charset="0"/>
              </a:rPr>
              <a:t>U korištenju ICT tehnologiju u obrazovanju treba biti svjestan konstantnog nadograđivanja i novosti u istome. Zbog toga kod odabira treba obratiti pažnju i na različite novitete koji bi mogli biti zanimljivi i dinamični u našem radu.</a:t>
            </a:r>
          </a:p>
          <a:p>
            <a:pPr marL="0" indent="0">
              <a:buNone/>
            </a:pPr>
            <a:endParaRPr lang="hr-HR" sz="2000" dirty="0">
              <a:solidFill>
                <a:schemeClr val="bg1"/>
              </a:solidFill>
              <a:latin typeface="Times New Roman" panose="02020603050405020304" pitchFamily="18" charset="0"/>
              <a:cs typeface="Times New Roman" panose="02020603050405020304" pitchFamily="18" charset="0"/>
            </a:endParaRPr>
          </a:p>
          <a:p>
            <a:pPr marL="0" indent="0">
              <a:buNone/>
            </a:pPr>
            <a:r>
              <a:rPr lang="hr-HR" sz="2000" dirty="0">
                <a:solidFill>
                  <a:schemeClr val="bg1"/>
                </a:solidFill>
                <a:latin typeface="Times New Roman" panose="02020603050405020304" pitchFamily="18" charset="0"/>
                <a:cs typeface="Times New Roman" panose="02020603050405020304" pitchFamily="18" charset="0"/>
              </a:rPr>
              <a:t>8. SPEED (brzina)</a:t>
            </a:r>
          </a:p>
          <a:p>
            <a:pPr marL="0" indent="0">
              <a:buNone/>
            </a:pPr>
            <a:r>
              <a:rPr lang="hr-HR" sz="2000" dirty="0">
                <a:solidFill>
                  <a:schemeClr val="bg1"/>
                </a:solidFill>
                <a:latin typeface="Times New Roman" panose="02020603050405020304" pitchFamily="18" charset="0"/>
                <a:cs typeface="Times New Roman" panose="02020603050405020304" pitchFamily="18" charset="0"/>
              </a:rPr>
              <a:t>Brzina je važan segment efikasnog poučavanja. Ukoliko odabrani alat zahtjeva veliko konzumaciju vremena pri njegovoj upotrebi možda nije najidealnije rješenje.</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2603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lika 3">
            <a:extLst>
              <a:ext uri="{FF2B5EF4-FFF2-40B4-BE49-F238E27FC236}">
                <a16:creationId xmlns:a16="http://schemas.microsoft.com/office/drawing/2014/main" id="{4970364A-4579-0FCA-80AD-93AFD4592BF6}"/>
              </a:ext>
            </a:extLst>
          </p:cNvPr>
          <p:cNvPicPr>
            <a:picLocks noChangeAspect="1"/>
          </p:cNvPicPr>
          <p:nvPr/>
        </p:nvPicPr>
        <p:blipFill rotWithShape="1">
          <a:blip r:embed="rId2"/>
          <a:srcRect t="9091" r="23289"/>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zervirano mjesto sadržaja 2">
            <a:extLst>
              <a:ext uri="{FF2B5EF4-FFF2-40B4-BE49-F238E27FC236}">
                <a16:creationId xmlns:a16="http://schemas.microsoft.com/office/drawing/2014/main" id="{E46E6C91-3125-7CC4-7C79-B5AA0931A0C8}"/>
              </a:ext>
            </a:extLst>
          </p:cNvPr>
          <p:cNvSpPr>
            <a:spLocks noGrp="1"/>
          </p:cNvSpPr>
          <p:nvPr>
            <p:ph idx="1"/>
          </p:nvPr>
        </p:nvSpPr>
        <p:spPr>
          <a:xfrm>
            <a:off x="371094" y="2718054"/>
            <a:ext cx="3438906" cy="3207258"/>
          </a:xfrm>
        </p:spPr>
        <p:txBody>
          <a:bodyPr anchor="t">
            <a:normAutofit/>
          </a:bodyPr>
          <a:lstStyle/>
          <a:p>
            <a:pPr marL="0" indent="0" algn="ctr">
              <a:buNone/>
            </a:pPr>
            <a:r>
              <a:rPr lang="hr-HR" sz="3600" dirty="0">
                <a:latin typeface="Amasis MT Pro Light" panose="020B0604020202020204" pitchFamily="18" charset="-18"/>
                <a:cs typeface="Aldhabi" panose="020B0604020202020204" pitchFamily="2" charset="-78"/>
              </a:rPr>
              <a:t>PRIJEDLOZI ALATA KOJE MOŽEMO KORISTITI U OBRAZOVNE SVRHE</a:t>
            </a:r>
          </a:p>
        </p:txBody>
      </p:sp>
    </p:spTree>
    <p:extLst>
      <p:ext uri="{BB962C8B-B14F-4D97-AF65-F5344CB8AC3E}">
        <p14:creationId xmlns:p14="http://schemas.microsoft.com/office/powerpoint/2010/main" val="232258629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4CB121D-EC0E-3254-346D-943EFFDC2139}"/>
              </a:ext>
            </a:extLst>
          </p:cNvPr>
          <p:cNvSpPr>
            <a:spLocks noGrp="1"/>
          </p:cNvSpPr>
          <p:nvPr>
            <p:ph type="title"/>
          </p:nvPr>
        </p:nvSpPr>
        <p:spPr>
          <a:xfrm>
            <a:off x="481013" y="3752849"/>
            <a:ext cx="3290887" cy="2452687"/>
          </a:xfrm>
        </p:spPr>
        <p:txBody>
          <a:bodyPr anchor="ctr">
            <a:normAutofit/>
          </a:bodyPr>
          <a:lstStyle/>
          <a:p>
            <a:r>
              <a:rPr lang="hr-HR" sz="3300" dirty="0"/>
              <a:t>POOWTOON</a:t>
            </a:r>
          </a:p>
        </p:txBody>
      </p:sp>
      <p:sp>
        <p:nvSpPr>
          <p:cNvPr id="3" name="Rezervirano mjesto sadržaja 2">
            <a:extLst>
              <a:ext uri="{FF2B5EF4-FFF2-40B4-BE49-F238E27FC236}">
                <a16:creationId xmlns:a16="http://schemas.microsoft.com/office/drawing/2014/main" id="{B76A5FE2-C3AD-FAB1-C9B7-A99E90B7B223}"/>
              </a:ext>
            </a:extLst>
          </p:cNvPr>
          <p:cNvSpPr>
            <a:spLocks noGrp="1"/>
          </p:cNvSpPr>
          <p:nvPr>
            <p:ph idx="1"/>
          </p:nvPr>
        </p:nvSpPr>
        <p:spPr>
          <a:xfrm>
            <a:off x="4223982" y="3752850"/>
            <a:ext cx="7485413" cy="2452687"/>
          </a:xfrm>
        </p:spPr>
        <p:txBody>
          <a:bodyPr anchor="ctr">
            <a:normAutofit/>
          </a:bodyPr>
          <a:lstStyle/>
          <a:p>
            <a:pPr marL="0" indent="0">
              <a:buNone/>
            </a:pPr>
            <a:r>
              <a:rPr lang="hr-HR" sz="1800"/>
              <a:t>PowToon je online alat za izradu animiranih videozapisa i prezentacija. Jednostavan je i zabavan za korištenje i istovremeno djelotvoran za prezentaciju sadržaja različitih namjena.  Videozapisi i prezentacije napravljeni pomoću PowToona omogućavaju lakše razumijevanje  sadržaja i prilagođenost ciljanoj publici i na slikovit i zabavan način prezentiranje (nastavnog) sadržaja, izvještaja, analiza rezultata, simulacija i sl.</a:t>
            </a:r>
          </a:p>
          <a:p>
            <a:pPr marL="0" indent="0">
              <a:buNone/>
            </a:pPr>
            <a:endParaRPr lang="hr-HR" sz="1800"/>
          </a:p>
        </p:txBody>
      </p:sp>
      <p:pic>
        <p:nvPicPr>
          <p:cNvPr id="4" name="Picture 2" descr="Powtoon (Windows) keyboard shortcuts ‒ defkey">
            <a:extLst>
              <a:ext uri="{FF2B5EF4-FFF2-40B4-BE49-F238E27FC236}">
                <a16:creationId xmlns:a16="http://schemas.microsoft.com/office/drawing/2014/main" id="{C15114B5-2A0E-268B-6DBA-91BD5C0EEE3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774" b="19978"/>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44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Slika 6" descr="Slika na kojoj se prikazuje tekst, uredski pribor, rukopis, računalo&#10;&#10;Opis je automatski generiran">
            <a:extLst>
              <a:ext uri="{FF2B5EF4-FFF2-40B4-BE49-F238E27FC236}">
                <a16:creationId xmlns:a16="http://schemas.microsoft.com/office/drawing/2014/main" id="{F5C2CF0B-97BD-6292-BD57-598A01FB8E65}"/>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r="444"/>
          <a:stretch/>
        </p:blipFill>
        <p:spPr>
          <a:xfrm>
            <a:off x="20" y="1"/>
            <a:ext cx="12191980" cy="6857999"/>
          </a:xfrm>
          <a:prstGeom prst="rect">
            <a:avLst/>
          </a:prstGeom>
        </p:spPr>
      </p:pic>
      <p:sp>
        <p:nvSpPr>
          <p:cNvPr id="2" name="Naslov 1">
            <a:extLst>
              <a:ext uri="{FF2B5EF4-FFF2-40B4-BE49-F238E27FC236}">
                <a16:creationId xmlns:a16="http://schemas.microsoft.com/office/drawing/2014/main" id="{61BE4024-6BA7-F74C-A3DA-ECCBD905F56D}"/>
              </a:ext>
            </a:extLst>
          </p:cNvPr>
          <p:cNvSpPr>
            <a:spLocks noGrp="1"/>
          </p:cNvSpPr>
          <p:nvPr>
            <p:ph type="title"/>
          </p:nvPr>
        </p:nvSpPr>
        <p:spPr>
          <a:xfrm>
            <a:off x="838199" y="1065862"/>
            <a:ext cx="6052955" cy="4726276"/>
          </a:xfrm>
        </p:spPr>
        <p:txBody>
          <a:bodyPr>
            <a:normAutofit/>
          </a:bodyPr>
          <a:lstStyle/>
          <a:p>
            <a:pPr algn="r"/>
            <a:r>
              <a:rPr lang="hr-HR" sz="8000">
                <a:ln w="22225">
                  <a:solidFill>
                    <a:srgbClr val="FFFFFF"/>
                  </a:solidFill>
                </a:ln>
                <a:noFill/>
              </a:rPr>
              <a:t>Što su platforme za e-učenje?</a:t>
            </a:r>
          </a:p>
        </p:txBody>
      </p:sp>
      <p:graphicFrame>
        <p:nvGraphicFramePr>
          <p:cNvPr id="12" name="Rezervirano mjesto sadržaja 2">
            <a:extLst>
              <a:ext uri="{FF2B5EF4-FFF2-40B4-BE49-F238E27FC236}">
                <a16:creationId xmlns:a16="http://schemas.microsoft.com/office/drawing/2014/main" id="{D75909D3-20E2-6747-9E75-A03CF96F8515}"/>
              </a:ext>
            </a:extLst>
          </p:cNvPr>
          <p:cNvGraphicFramePr>
            <a:graphicFrameLocks noGrp="1"/>
          </p:cNvGraphicFramePr>
          <p:nvPr>
            <p:ph idx="1"/>
            <p:extLst>
              <p:ext uri="{D42A27DB-BD31-4B8C-83A1-F6EECF244321}">
                <p14:modId xmlns:p14="http://schemas.microsoft.com/office/powerpoint/2010/main" val="742885711"/>
              </p:ext>
            </p:extLst>
          </p:nvPr>
        </p:nvGraphicFramePr>
        <p:xfrm>
          <a:off x="7534641" y="1065862"/>
          <a:ext cx="3860002" cy="47262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4899828"/>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HDS ZAMP i YouTube sklopili ugovor za glazbeni sadržaj :: HDS ZAMP - Glas  autora">
            <a:extLst>
              <a:ext uri="{FF2B5EF4-FFF2-40B4-BE49-F238E27FC236}">
                <a16:creationId xmlns:a16="http://schemas.microsoft.com/office/drawing/2014/main" id="{26D7C93E-1825-5F9D-150F-613A0529CF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028" b="25080"/>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Rezervirano mjesto sadržaja 2">
            <a:extLst>
              <a:ext uri="{FF2B5EF4-FFF2-40B4-BE49-F238E27FC236}">
                <a16:creationId xmlns:a16="http://schemas.microsoft.com/office/drawing/2014/main" id="{0BD9C78F-B6E4-3E89-2A1A-C94E94E93957}"/>
              </a:ext>
            </a:extLst>
          </p:cNvPr>
          <p:cNvSpPr>
            <a:spLocks noGrp="1"/>
          </p:cNvSpPr>
          <p:nvPr>
            <p:ph idx="1"/>
          </p:nvPr>
        </p:nvSpPr>
        <p:spPr>
          <a:xfrm>
            <a:off x="805070" y="3752850"/>
            <a:ext cx="10904325" cy="2452687"/>
          </a:xfrm>
        </p:spPr>
        <p:txBody>
          <a:bodyPr anchor="ctr">
            <a:normAutofit/>
          </a:bodyPr>
          <a:lstStyle/>
          <a:p>
            <a:r>
              <a:rPr lang="hr-HR" sz="1800" b="0" i="0" dirty="0">
                <a:effectLst/>
                <a:latin typeface="arial" panose="020B0604020202020204" pitchFamily="34" charset="0"/>
              </a:rPr>
              <a:t>YouTube je popularna mrežna usluga za razmjenu videozapisa na kojoj korisnici mogu postavljati, pregledavati, komentirati i ocjenjivati videozapise. Za postavljanje sadržaja potrebna je registracija, dok za pregledavanje nije, osim sadržaja koji nije primjeren za osobe mlađe od 18 godina.</a:t>
            </a:r>
          </a:p>
          <a:p>
            <a:pPr marL="0" indent="0">
              <a:buNone/>
            </a:pPr>
            <a:endParaRPr lang="hr-HR" sz="1800" dirty="0"/>
          </a:p>
        </p:txBody>
      </p:sp>
    </p:spTree>
    <p:extLst>
      <p:ext uri="{BB962C8B-B14F-4D97-AF65-F5344CB8AC3E}">
        <p14:creationId xmlns:p14="http://schemas.microsoft.com/office/powerpoint/2010/main" val="3995861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46B93D-7733-5827-89A2-113D260EBB6E}"/>
              </a:ext>
            </a:extLst>
          </p:cNvPr>
          <p:cNvSpPr>
            <a:spLocks noGrp="1"/>
          </p:cNvSpPr>
          <p:nvPr>
            <p:ph type="title"/>
          </p:nvPr>
        </p:nvSpPr>
        <p:spPr>
          <a:xfrm>
            <a:off x="640080" y="325369"/>
            <a:ext cx="4368602" cy="1956841"/>
          </a:xfrm>
        </p:spPr>
        <p:txBody>
          <a:bodyPr anchor="b">
            <a:normAutofit/>
          </a:bodyPr>
          <a:lstStyle/>
          <a:p>
            <a:r>
              <a:rPr lang="hr-HR" sz="5400" dirty="0"/>
              <a:t>ADOBE alati</a:t>
            </a:r>
          </a:p>
        </p:txBody>
      </p:sp>
      <p:sp>
        <p:nvSpPr>
          <p:cNvPr id="3" name="Rezervirano mjesto sadržaja 2">
            <a:extLst>
              <a:ext uri="{FF2B5EF4-FFF2-40B4-BE49-F238E27FC236}">
                <a16:creationId xmlns:a16="http://schemas.microsoft.com/office/drawing/2014/main" id="{F103AC3D-F597-78CE-9832-996133E0D540}"/>
              </a:ext>
            </a:extLst>
          </p:cNvPr>
          <p:cNvSpPr>
            <a:spLocks noGrp="1"/>
          </p:cNvSpPr>
          <p:nvPr>
            <p:ph idx="1"/>
          </p:nvPr>
        </p:nvSpPr>
        <p:spPr>
          <a:xfrm>
            <a:off x="640080" y="2872899"/>
            <a:ext cx="4243589" cy="3320668"/>
          </a:xfrm>
        </p:spPr>
        <p:txBody>
          <a:bodyPr>
            <a:normAutofit/>
          </a:bodyPr>
          <a:lstStyle/>
          <a:p>
            <a:r>
              <a:rPr lang="pl-PL" sz="2000"/>
              <a:t>Za izradu grafika, ilustracija i uređivanje slika.</a:t>
            </a:r>
            <a:endParaRPr lang="hr-HR" sz="2000"/>
          </a:p>
          <a:p>
            <a:r>
              <a:rPr lang="hr-HR" sz="2000"/>
              <a:t>Adobe alati i usluge omogućuju korisnicima kreiranje revolucionarnih digitalnih sadržaja, prikazivanje istih kroz razne digitalne medije i uređaje, te shodno s time, bolje poslovne rezultate. Gdje god da danas vidite odličan digitalni sadržaj, često iza njega stoji Adobe tehnologija.</a:t>
            </a:r>
          </a:p>
          <a:p>
            <a:endParaRPr lang="hr-HR" sz="2000"/>
          </a:p>
        </p:txBody>
      </p:sp>
      <p:pic>
        <p:nvPicPr>
          <p:cNvPr id="4" name="Picture 2" descr="Adobe adds 'groundbreaking' AI tools to Creative Cloud apps | Tech Advisor">
            <a:extLst>
              <a:ext uri="{FF2B5EF4-FFF2-40B4-BE49-F238E27FC236}">
                <a16:creationId xmlns:a16="http://schemas.microsoft.com/office/drawing/2014/main" id="{4CA7EF2B-F6CF-D112-31F2-C71B5C8AF2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30" r="24504"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069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Piktochart | Center for Teaching, Learning, and Technology - Illinois State">
            <a:extLst>
              <a:ext uri="{FF2B5EF4-FFF2-40B4-BE49-F238E27FC236}">
                <a16:creationId xmlns:a16="http://schemas.microsoft.com/office/drawing/2014/main" id="{4A5E8109-4C1F-BB31-1D61-060AF2911E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3" r="11884" b="-1"/>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Naslov 1">
            <a:extLst>
              <a:ext uri="{FF2B5EF4-FFF2-40B4-BE49-F238E27FC236}">
                <a16:creationId xmlns:a16="http://schemas.microsoft.com/office/drawing/2014/main" id="{A8AD2696-7ABE-1CB2-8D8C-49CAFB30091E}"/>
              </a:ext>
            </a:extLst>
          </p:cNvPr>
          <p:cNvSpPr>
            <a:spLocks noGrp="1"/>
          </p:cNvSpPr>
          <p:nvPr>
            <p:ph type="title"/>
          </p:nvPr>
        </p:nvSpPr>
        <p:spPr>
          <a:xfrm>
            <a:off x="7531610" y="365125"/>
            <a:ext cx="3822189" cy="1899912"/>
          </a:xfrm>
        </p:spPr>
        <p:txBody>
          <a:bodyPr>
            <a:normAutofit/>
          </a:bodyPr>
          <a:lstStyle/>
          <a:p>
            <a:r>
              <a:rPr lang="hr-HR" sz="4000" dirty="0"/>
              <a:t>PIKTOCHART</a:t>
            </a:r>
          </a:p>
        </p:txBody>
      </p:sp>
      <p:sp>
        <p:nvSpPr>
          <p:cNvPr id="3" name="Rezervirano mjesto sadržaja 2">
            <a:extLst>
              <a:ext uri="{FF2B5EF4-FFF2-40B4-BE49-F238E27FC236}">
                <a16:creationId xmlns:a16="http://schemas.microsoft.com/office/drawing/2014/main" id="{83B17F60-B4DD-846D-75A0-D455DA0F3797}"/>
              </a:ext>
            </a:extLst>
          </p:cNvPr>
          <p:cNvSpPr>
            <a:spLocks noGrp="1"/>
          </p:cNvSpPr>
          <p:nvPr>
            <p:ph idx="1"/>
          </p:nvPr>
        </p:nvSpPr>
        <p:spPr>
          <a:xfrm>
            <a:off x="7531610" y="2434201"/>
            <a:ext cx="3822189" cy="3742762"/>
          </a:xfrm>
        </p:spPr>
        <p:txBody>
          <a:bodyPr>
            <a:normAutofit/>
          </a:bodyPr>
          <a:lstStyle/>
          <a:p>
            <a:pPr marL="0" indent="0">
              <a:buNone/>
            </a:pPr>
            <a:r>
              <a:rPr lang="hr-HR" sz="1700" b="0" i="0" dirty="0" err="1">
                <a:effectLst/>
                <a:latin typeface="Open Sans" panose="020B0606030504020204" pitchFamily="34" charset="0"/>
              </a:rPr>
              <a:t>Piktochart</a:t>
            </a:r>
            <a:r>
              <a:rPr lang="hr-HR" sz="1700" b="0" i="0" dirty="0">
                <a:effectLst/>
                <a:latin typeface="Open Sans" panose="020B0606030504020204" pitchFamily="34" charset="0"/>
              </a:rPr>
              <a:t> je online alat za izradu </a:t>
            </a:r>
            <a:r>
              <a:rPr lang="hr-HR" sz="1700" b="0" i="0" dirty="0" err="1">
                <a:effectLst/>
                <a:latin typeface="Open Sans" panose="020B0606030504020204" pitchFamily="34" charset="0"/>
              </a:rPr>
              <a:t>infografike</a:t>
            </a:r>
            <a:r>
              <a:rPr lang="hr-HR" sz="1700" b="0" i="0" dirty="0">
                <a:effectLst/>
                <a:latin typeface="Open Sans" panose="020B0606030504020204" pitchFamily="34" charset="0"/>
              </a:rPr>
              <a:t>, izvještaja, postera i prezentacija. U posljednje je vrijeme trend izrade </a:t>
            </a:r>
            <a:r>
              <a:rPr lang="hr-HR" sz="1700" b="0" i="0" dirty="0" err="1">
                <a:effectLst/>
                <a:latin typeface="Open Sans" panose="020B0606030504020204" pitchFamily="34" charset="0"/>
              </a:rPr>
              <a:t>infografike</a:t>
            </a:r>
            <a:r>
              <a:rPr lang="hr-HR" sz="1700" b="0" i="0" dirty="0">
                <a:effectLst/>
                <a:latin typeface="Open Sans" panose="020B0606030504020204" pitchFamily="34" charset="0"/>
              </a:rPr>
              <a:t> postao popularan zbog jednostavnog prikazivanja na blogovima i mrežnim stranicama. Alat jednostavno prikazuje različite podatke koji inače djeluju zamarajuće na korisnika. Cilj je alata korisniku olakšati proces izrade informativnih materijala, omogućavajući mu gotove predloške i grafičke prikaze. </a:t>
            </a:r>
            <a:endParaRPr lang="pl-PL" sz="1700" dirty="0"/>
          </a:p>
          <a:p>
            <a:pPr marL="0" indent="0">
              <a:buNone/>
            </a:pPr>
            <a:endParaRPr lang="hr-HR" sz="1700" dirty="0"/>
          </a:p>
        </p:txBody>
      </p:sp>
    </p:spTree>
    <p:extLst>
      <p:ext uri="{BB962C8B-B14F-4D97-AF65-F5344CB8AC3E}">
        <p14:creationId xmlns:p14="http://schemas.microsoft.com/office/powerpoint/2010/main" val="17878288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E2D1145-414B-8855-6611-51D99DBE65D3}"/>
              </a:ext>
            </a:extLst>
          </p:cNvPr>
          <p:cNvSpPr>
            <a:spLocks noGrp="1"/>
          </p:cNvSpPr>
          <p:nvPr>
            <p:ph type="title"/>
          </p:nvPr>
        </p:nvSpPr>
        <p:spPr>
          <a:xfrm>
            <a:off x="1371599" y="5510253"/>
            <a:ext cx="9895951" cy="1033669"/>
          </a:xfrm>
        </p:spPr>
        <p:txBody>
          <a:bodyPr>
            <a:normAutofit/>
          </a:bodyPr>
          <a:lstStyle/>
          <a:p>
            <a:pPr algn="ctr"/>
            <a:r>
              <a:rPr lang="hr-HR" sz="4000" dirty="0">
                <a:solidFill>
                  <a:srgbClr val="FFFFFF"/>
                </a:solidFill>
              </a:rPr>
              <a:t>MENTIMETAR</a:t>
            </a:r>
          </a:p>
        </p:txBody>
      </p:sp>
      <p:sp>
        <p:nvSpPr>
          <p:cNvPr id="3" name="Rezervirano mjesto sadržaja 2">
            <a:extLst>
              <a:ext uri="{FF2B5EF4-FFF2-40B4-BE49-F238E27FC236}">
                <a16:creationId xmlns:a16="http://schemas.microsoft.com/office/drawing/2014/main" id="{0AF603D6-6366-08F4-EE01-57FA467FCF37}"/>
              </a:ext>
            </a:extLst>
          </p:cNvPr>
          <p:cNvSpPr>
            <a:spLocks noGrp="1"/>
          </p:cNvSpPr>
          <p:nvPr>
            <p:ph idx="1"/>
          </p:nvPr>
        </p:nvSpPr>
        <p:spPr>
          <a:xfrm>
            <a:off x="1940256" y="3833199"/>
            <a:ext cx="8332826" cy="1119982"/>
          </a:xfrm>
        </p:spPr>
        <p:txBody>
          <a:bodyPr anchor="ctr">
            <a:normAutofit/>
          </a:bodyPr>
          <a:lstStyle/>
          <a:p>
            <a:pPr marL="0" indent="0">
              <a:buNone/>
            </a:pPr>
            <a:r>
              <a:rPr lang="hr-HR" sz="1700" b="0" i="0" u="none" strike="noStrike">
                <a:effectLst/>
                <a:latin typeface="Open Sans" panose="020B0606030504020204" pitchFamily="34" charset="0"/>
              </a:rPr>
              <a:t>Mentimeter</a:t>
            </a:r>
            <a:r>
              <a:rPr lang="hr-HR" sz="1700" b="0" i="0">
                <a:effectLst/>
                <a:latin typeface="Open Sans" panose="020B0606030504020204" pitchFamily="34" charset="0"/>
              </a:rPr>
              <a:t> je digitalni alat koji korisniku omogućava postavljanje pitanja i prikupljanja povratnih informacija za vrijeme prezentacije. Sudionici svoje odgovore unose preko mobilnih uređaja i sve što je potrebno za pristup je kod i poveznica (poput alata Kahoot!). </a:t>
            </a:r>
          </a:p>
          <a:p>
            <a:pPr marL="0" indent="0">
              <a:buNone/>
            </a:pPr>
            <a:endParaRPr lang="hr-HR" sz="1700"/>
          </a:p>
        </p:txBody>
      </p:sp>
      <p:pic>
        <p:nvPicPr>
          <p:cNvPr id="4" name="Picture 2" descr="Mentimeter results | SPHERE">
            <a:extLst>
              <a:ext uri="{FF2B5EF4-FFF2-40B4-BE49-F238E27FC236}">
                <a16:creationId xmlns:a16="http://schemas.microsoft.com/office/drawing/2014/main" id="{65E58319-CFFD-CC3A-116B-AAF81CC0576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91825" y="402570"/>
            <a:ext cx="5408349" cy="3215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205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descr="KAKO KORISTITI KAHOOT KVIZ U NASTAVI">
            <a:extLst>
              <a:ext uri="{FF2B5EF4-FFF2-40B4-BE49-F238E27FC236}">
                <a16:creationId xmlns:a16="http://schemas.microsoft.com/office/drawing/2014/main" id="{E332E478-C634-2D9E-95A9-D5C4F45741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500" b="11394"/>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Rezervirano mjesto sadržaja 2">
            <a:extLst>
              <a:ext uri="{FF2B5EF4-FFF2-40B4-BE49-F238E27FC236}">
                <a16:creationId xmlns:a16="http://schemas.microsoft.com/office/drawing/2014/main" id="{26ABEA78-758D-DA48-CA6F-C157D47EBD82}"/>
              </a:ext>
            </a:extLst>
          </p:cNvPr>
          <p:cNvSpPr>
            <a:spLocks noGrp="1"/>
          </p:cNvSpPr>
          <p:nvPr>
            <p:ph idx="1"/>
          </p:nvPr>
        </p:nvSpPr>
        <p:spPr>
          <a:xfrm>
            <a:off x="864704" y="3752850"/>
            <a:ext cx="10844691" cy="2452687"/>
          </a:xfrm>
        </p:spPr>
        <p:txBody>
          <a:bodyPr anchor="ctr">
            <a:normAutofit/>
          </a:bodyPr>
          <a:lstStyle/>
          <a:p>
            <a:pPr marL="0" indent="0">
              <a:buNone/>
            </a:pPr>
            <a:r>
              <a:rPr lang="hr-HR" sz="1500" dirty="0" err="1"/>
              <a:t>Kahoot</a:t>
            </a:r>
            <a:r>
              <a:rPr lang="hr-HR" sz="1500" dirty="0"/>
              <a:t>! je interaktivni digitalni alat namijenjen za izradu kvizova, diskusija i upitnika. Alat je osmišljen na način da se pitanje prikazuje učenicima (npr. preko projektora) kako bi ga mogli pročitati i nakon pet sekundi započinje se s odbrojavanjem i prikazuju se odgovori označeni bojama i oblicima. Učenici na svojim uređajima s kojima pristupaju kvizu imaju prikazane samo odgovarajuće boje i oblike vezane za odgovore i odabiru ono polje koje označuje odgovor za koji smatraju da je točan. Nakon svakog odgovora dobivaju povratnu informaciju o tome jesu li odabrali točan odgovor, koliko su bodova osvojili, poredak na ljestvici prema rezultatima ocjenjivanja i ukupan broj bodova koji su do sada osvojili. Na ekranu se nastavniku prikazuje nakon svakog pitanja, koliko je učenika odabralo koji odgovor i konačna ljestvica poretka.</a:t>
            </a:r>
          </a:p>
          <a:p>
            <a:pPr marL="0" indent="0">
              <a:buNone/>
            </a:pPr>
            <a:endParaRPr lang="hr-HR" sz="1500" dirty="0"/>
          </a:p>
        </p:txBody>
      </p:sp>
    </p:spTree>
    <p:extLst>
      <p:ext uri="{BB962C8B-B14F-4D97-AF65-F5344CB8AC3E}">
        <p14:creationId xmlns:p14="http://schemas.microsoft.com/office/powerpoint/2010/main" val="837440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42A29A4-2851-B3A4-BDCC-D77A60878E81}"/>
              </a:ext>
            </a:extLst>
          </p:cNvPr>
          <p:cNvSpPr>
            <a:spLocks noGrp="1"/>
          </p:cNvSpPr>
          <p:nvPr>
            <p:ph type="title"/>
          </p:nvPr>
        </p:nvSpPr>
        <p:spPr>
          <a:xfrm>
            <a:off x="1137033" y="670559"/>
            <a:ext cx="4683321" cy="2148841"/>
          </a:xfrm>
        </p:spPr>
        <p:txBody>
          <a:bodyPr anchor="t">
            <a:normAutofit/>
          </a:bodyPr>
          <a:lstStyle/>
          <a:p>
            <a:r>
              <a:rPr lang="hr-HR" dirty="0"/>
              <a:t>MICROSOFT OFFICE 365</a:t>
            </a:r>
          </a:p>
        </p:txBody>
      </p:sp>
      <p:sp>
        <p:nvSpPr>
          <p:cNvPr id="3" name="Rezervirano mjesto sadržaja 2">
            <a:extLst>
              <a:ext uri="{FF2B5EF4-FFF2-40B4-BE49-F238E27FC236}">
                <a16:creationId xmlns:a16="http://schemas.microsoft.com/office/drawing/2014/main" id="{7CA9480C-DA5D-B75F-0B94-D83476C9D7D8}"/>
              </a:ext>
            </a:extLst>
          </p:cNvPr>
          <p:cNvSpPr>
            <a:spLocks noGrp="1"/>
          </p:cNvSpPr>
          <p:nvPr>
            <p:ph idx="1"/>
          </p:nvPr>
        </p:nvSpPr>
        <p:spPr>
          <a:xfrm>
            <a:off x="6797004" y="670559"/>
            <a:ext cx="4555782" cy="5445076"/>
          </a:xfrm>
        </p:spPr>
        <p:txBody>
          <a:bodyPr anchor="t">
            <a:normAutofit/>
          </a:bodyPr>
          <a:lstStyle/>
          <a:p>
            <a:pPr marL="0" indent="0">
              <a:buNone/>
            </a:pPr>
            <a:r>
              <a:rPr lang="hr-HR" sz="1900"/>
              <a:t>Office 365 je sustav koji je najkorištenije desktop alate za izradu sadržaja (Word, Excel, PowerPoint) preselio u oblak, čime je omogućio pristup svim dokumentima u bilo koje vrijeme i s bilo kojeg uređaja spojenog na internet. Office 365 omogućuje jednostavno stvaranje novih dokumenata u oblaku, dodavanje i organizaciju postojećih datoteka, dijeljenje dokumenata te komunikaciju i suradnju s drugim korisnicima. Svim učenicima, učiteljima i nastavnicima osnovnih i srednjih škola omogućen je besplatan pristup sustavu Office 365, korištenjem svog elektroničkog identiteta u sustavu AAI@EduHr. Osnovna je značajka Offiice 365 sustava mogućnost zajedničke izrade i pohrane različitog sadržaja, dijeljenje i komunikacija s drugim korisnicima i mogućnost pristupa sadržaju bilo kada i bilo gdje. </a:t>
            </a:r>
          </a:p>
          <a:p>
            <a:pPr marL="0" indent="0">
              <a:buNone/>
            </a:pPr>
            <a:endParaRPr lang="hr-HR" sz="1900"/>
          </a:p>
        </p:txBody>
      </p:sp>
      <p:pic>
        <p:nvPicPr>
          <p:cNvPr id="4" name="Picture 2">
            <a:extLst>
              <a:ext uri="{FF2B5EF4-FFF2-40B4-BE49-F238E27FC236}">
                <a16:creationId xmlns:a16="http://schemas.microsoft.com/office/drawing/2014/main" id="{72FBA1A5-FE2F-28A1-AF04-1425375C80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7" r="5755" b="2"/>
          <a:stretch/>
        </p:blipFill>
        <p:spPr bwMode="auto">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35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BF695005-BA2B-66C0-2850-C281D55142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584" b="-3"/>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05B9BDBD-F3CF-7D67-8276-DA993148505B}"/>
              </a:ext>
            </a:extLst>
          </p:cNvPr>
          <p:cNvSpPr>
            <a:spLocks noGrp="1"/>
          </p:cNvSpPr>
          <p:nvPr>
            <p:ph type="title"/>
          </p:nvPr>
        </p:nvSpPr>
        <p:spPr>
          <a:xfrm>
            <a:off x="838200" y="365125"/>
            <a:ext cx="3822189" cy="1899912"/>
          </a:xfrm>
        </p:spPr>
        <p:txBody>
          <a:bodyPr>
            <a:normAutofit/>
          </a:bodyPr>
          <a:lstStyle/>
          <a:p>
            <a:r>
              <a:rPr lang="hr-HR" sz="4000" dirty="0"/>
              <a:t>QUIZLET</a:t>
            </a:r>
          </a:p>
        </p:txBody>
      </p:sp>
      <p:sp>
        <p:nvSpPr>
          <p:cNvPr id="3" name="Rezervirano mjesto sadržaja 2">
            <a:extLst>
              <a:ext uri="{FF2B5EF4-FFF2-40B4-BE49-F238E27FC236}">
                <a16:creationId xmlns:a16="http://schemas.microsoft.com/office/drawing/2014/main" id="{B21709AD-44B4-7B87-F043-E9B089B35720}"/>
              </a:ext>
            </a:extLst>
          </p:cNvPr>
          <p:cNvSpPr>
            <a:spLocks noGrp="1"/>
          </p:cNvSpPr>
          <p:nvPr>
            <p:ph idx="1"/>
          </p:nvPr>
        </p:nvSpPr>
        <p:spPr>
          <a:xfrm>
            <a:off x="838200" y="2434201"/>
            <a:ext cx="3822189" cy="3742762"/>
          </a:xfrm>
        </p:spPr>
        <p:txBody>
          <a:bodyPr>
            <a:normAutofit/>
          </a:bodyPr>
          <a:lstStyle/>
          <a:p>
            <a:pPr marL="0" indent="0">
              <a:buNone/>
            </a:pPr>
            <a:r>
              <a:rPr lang="hr-HR" sz="2000"/>
              <a:t>Quizlet je digitalni alat koji na različite načine učenicima omogućava savladavanje nastavnog sadržaja uz pomoć obrazovnih kartica (eng. Flashcards). Nastavnicima omogućava izradu obrazovnih kartica kao dodatni nastavni sadržaj. Alat je dostupan u najnovijim varijantama svih preglednika i aplikacija za Android i iOS mobilne uređaje.</a:t>
            </a:r>
          </a:p>
          <a:p>
            <a:pPr marL="0" indent="0">
              <a:buNone/>
            </a:pPr>
            <a:endParaRPr lang="hr-HR" sz="2000"/>
          </a:p>
        </p:txBody>
      </p:sp>
    </p:spTree>
    <p:extLst>
      <p:ext uri="{BB962C8B-B14F-4D97-AF65-F5344CB8AC3E}">
        <p14:creationId xmlns:p14="http://schemas.microsoft.com/office/powerpoint/2010/main" val="3319240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A45763E-0890-2747-28D5-85B3AD269400}"/>
              </a:ext>
            </a:extLst>
          </p:cNvPr>
          <p:cNvSpPr>
            <a:spLocks noGrp="1"/>
          </p:cNvSpPr>
          <p:nvPr>
            <p:ph type="title"/>
          </p:nvPr>
        </p:nvSpPr>
        <p:spPr>
          <a:xfrm>
            <a:off x="6417733" y="490537"/>
            <a:ext cx="5291663" cy="1628775"/>
          </a:xfrm>
        </p:spPr>
        <p:txBody>
          <a:bodyPr anchor="b">
            <a:normAutofit/>
          </a:bodyPr>
          <a:lstStyle/>
          <a:p>
            <a:r>
              <a:rPr lang="hr-HR" sz="4000" dirty="0" err="1"/>
              <a:t>LeraningApps</a:t>
            </a:r>
            <a:endParaRPr lang="hr-HR" sz="4000" dirty="0"/>
          </a:p>
        </p:txBody>
      </p:sp>
      <p:sp>
        <p:nvSpPr>
          <p:cNvPr id="3" name="Rezervirano mjesto sadržaja 2">
            <a:extLst>
              <a:ext uri="{FF2B5EF4-FFF2-40B4-BE49-F238E27FC236}">
                <a16:creationId xmlns:a16="http://schemas.microsoft.com/office/drawing/2014/main" id="{E068D625-62DF-BD2F-6245-D80817F5373E}"/>
              </a:ext>
            </a:extLst>
          </p:cNvPr>
          <p:cNvSpPr>
            <a:spLocks noGrp="1"/>
          </p:cNvSpPr>
          <p:nvPr>
            <p:ph idx="1"/>
          </p:nvPr>
        </p:nvSpPr>
        <p:spPr>
          <a:xfrm>
            <a:off x="6417734" y="2614612"/>
            <a:ext cx="5291663" cy="3752849"/>
          </a:xfrm>
        </p:spPr>
        <p:txBody>
          <a:bodyPr>
            <a:normAutofit/>
          </a:bodyPr>
          <a:lstStyle/>
          <a:p>
            <a:pPr marL="0" indent="0">
              <a:buNone/>
            </a:pPr>
            <a:r>
              <a:rPr lang="hr-HR" sz="1800"/>
              <a:t>LearningApps je mrežno sjedište gdje korisnici mogu pronaći različite besplatne alate ili pomoću predložaka izraditi vlastite za primjenu u nastavi. Alati su napravljeni i osmišljeni kao maleni interaktivni moduli koji se mogu uključiti u nastavne materijale, ali i primijeniti za samostalno učenje. Za korištenje postojećih alata nije potrebna prijava ili registracija i korisnik ih može primijeniti u nastavi bez ograničenja. Ako korisnik odluči izraditi vlastiti alat prema jednom od dostupnih predložaka, bit će potrebna registracija ili prijava ako korisnik već posjeduje korisnički račun.</a:t>
            </a:r>
          </a:p>
          <a:p>
            <a:pPr marL="0" indent="0">
              <a:buNone/>
            </a:pPr>
            <a:endParaRPr lang="hr-HR" sz="1800"/>
          </a:p>
        </p:txBody>
      </p:sp>
      <p:pic>
        <p:nvPicPr>
          <p:cNvPr id="4" name="Picture 2">
            <a:extLst>
              <a:ext uri="{FF2B5EF4-FFF2-40B4-BE49-F238E27FC236}">
                <a16:creationId xmlns:a16="http://schemas.microsoft.com/office/drawing/2014/main" id="{68658FE1-B44B-D436-AE78-E15B38E7DC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367" r="13926" b="3"/>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600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08CB85C-6737-90BD-7C7B-130A3A44F322}"/>
              </a:ext>
            </a:extLst>
          </p:cNvPr>
          <p:cNvSpPr>
            <a:spLocks noGrp="1"/>
          </p:cNvSpPr>
          <p:nvPr>
            <p:ph type="title"/>
          </p:nvPr>
        </p:nvSpPr>
        <p:spPr>
          <a:xfrm>
            <a:off x="7320466" y="609600"/>
            <a:ext cx="4140014" cy="1330839"/>
          </a:xfrm>
        </p:spPr>
        <p:txBody>
          <a:bodyPr>
            <a:normAutofit/>
          </a:bodyPr>
          <a:lstStyle/>
          <a:p>
            <a:r>
              <a:rPr lang="hr-HR" dirty="0"/>
              <a:t>Google </a:t>
            </a:r>
            <a:r>
              <a:rPr lang="hr-HR" dirty="0" err="1"/>
              <a:t>Forms</a:t>
            </a:r>
            <a:endParaRPr lang="hr-HR" dirty="0"/>
          </a:p>
        </p:txBody>
      </p:sp>
      <p:sp>
        <p:nvSpPr>
          <p:cNvPr id="3" name="Rezervirano mjesto sadržaja 2">
            <a:extLst>
              <a:ext uri="{FF2B5EF4-FFF2-40B4-BE49-F238E27FC236}">
                <a16:creationId xmlns:a16="http://schemas.microsoft.com/office/drawing/2014/main" id="{60550BB0-8ABD-5F7A-2D04-D7837D19B40A}"/>
              </a:ext>
            </a:extLst>
          </p:cNvPr>
          <p:cNvSpPr>
            <a:spLocks noGrp="1"/>
          </p:cNvSpPr>
          <p:nvPr>
            <p:ph idx="1"/>
          </p:nvPr>
        </p:nvSpPr>
        <p:spPr>
          <a:xfrm>
            <a:off x="7320465" y="2194102"/>
            <a:ext cx="4140013" cy="3908586"/>
          </a:xfrm>
        </p:spPr>
        <p:txBody>
          <a:bodyPr>
            <a:normAutofit/>
          </a:bodyPr>
          <a:lstStyle/>
          <a:p>
            <a:pPr marL="0" indent="0">
              <a:buNone/>
            </a:pPr>
            <a:r>
              <a:rPr lang="hr-HR" sz="1900"/>
              <a:t>Google Forms sastavni je dio Google Drivea (Google Diska), a služi za izradu online anketa, upitnika ili kvizova. Besplatan je i omogućuje kreiranje neograničene količine formi i omogućava pregled i statističku analizu odgovora. Google Forms omogućava različite varijante odgovora na pitanja: tekstualni, odlomak teksta, više izbora, checkbox, padajući izbornik, ljestvica, mreža, datum i vrijeme. Pokraj je pitanja u formu moguće dodati zaglavlje, prekid stranice, sliku i video. </a:t>
            </a:r>
          </a:p>
          <a:p>
            <a:pPr marL="0" indent="0">
              <a:buNone/>
            </a:pPr>
            <a:endParaRPr lang="hr-HR" sz="1900"/>
          </a:p>
        </p:txBody>
      </p:sp>
      <p:pic>
        <p:nvPicPr>
          <p:cNvPr id="4" name="Picture 2">
            <a:extLst>
              <a:ext uri="{FF2B5EF4-FFF2-40B4-BE49-F238E27FC236}">
                <a16:creationId xmlns:a16="http://schemas.microsoft.com/office/drawing/2014/main" id="{65F56D36-28F6-E666-8742-981DE13054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694" r="11092"/>
          <a:stretch/>
        </p:blipFill>
        <p:spPr bwMode="auto">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021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2" descr="Početno sučelje Hot Potatoes alata">
            <a:extLst>
              <a:ext uri="{FF2B5EF4-FFF2-40B4-BE49-F238E27FC236}">
                <a16:creationId xmlns:a16="http://schemas.microsoft.com/office/drawing/2014/main" id="{8CA09B04-828A-F04B-D424-BFDA5D5FC31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0" r="1" b="1"/>
          <a:stretch/>
        </p:blipFill>
        <p:spPr bwMode="auto">
          <a:xfrm>
            <a:off x="20" y="10"/>
            <a:ext cx="994706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Rezervirano mjesto sadržaja 2">
            <a:extLst>
              <a:ext uri="{FF2B5EF4-FFF2-40B4-BE49-F238E27FC236}">
                <a16:creationId xmlns:a16="http://schemas.microsoft.com/office/drawing/2014/main" id="{336EA928-D9F8-8C98-6720-94220FCB81E6}"/>
              </a:ext>
            </a:extLst>
          </p:cNvPr>
          <p:cNvSpPr>
            <a:spLocks noGrp="1"/>
          </p:cNvSpPr>
          <p:nvPr>
            <p:ph idx="1"/>
          </p:nvPr>
        </p:nvSpPr>
        <p:spPr>
          <a:xfrm>
            <a:off x="8046719" y="1714500"/>
            <a:ext cx="3633747" cy="3708291"/>
          </a:xfrm>
        </p:spPr>
        <p:txBody>
          <a:bodyPr>
            <a:normAutofit/>
          </a:bodyPr>
          <a:lstStyle/>
          <a:p>
            <a:pPr marL="0" indent="0">
              <a:buNone/>
            </a:pPr>
            <a:r>
              <a:rPr lang="hr-HR" sz="1600" dirty="0"/>
              <a:t>Hot </a:t>
            </a:r>
            <a:r>
              <a:rPr lang="hr-HR" sz="1600" dirty="0" err="1"/>
              <a:t>Potatoes</a:t>
            </a:r>
            <a:r>
              <a:rPr lang="hr-HR" sz="1600" dirty="0"/>
              <a:t> je alat što se sastoji od šest aplikacija koje omogućuju izradu interaktivnih vježbi i kvizova za web. Uključuje odabire između više odgovora, kratkih odgovora, križaljke, nadopunjavanje praznine, uparivanje/slaganje po redoslijedu i riječi s izmiješanim poretkom. Alat ima mogućnost kombiniranja više kvizova u jednu veliku cjelinu. Alat se može preuzeti na Hot </a:t>
            </a:r>
            <a:r>
              <a:rPr lang="hr-HR" sz="1600" dirty="0" err="1"/>
              <a:t>Potatoes</a:t>
            </a:r>
            <a:r>
              <a:rPr lang="hr-HR" sz="1600" dirty="0"/>
              <a:t> službenoj stranici.</a:t>
            </a:r>
          </a:p>
          <a:p>
            <a:pPr marL="0" indent="0">
              <a:buNone/>
            </a:pPr>
            <a:endParaRPr lang="hr-HR" sz="1600" dirty="0"/>
          </a:p>
        </p:txBody>
      </p:sp>
    </p:spTree>
    <p:extLst>
      <p:ext uri="{BB962C8B-B14F-4D97-AF65-F5344CB8AC3E}">
        <p14:creationId xmlns:p14="http://schemas.microsoft.com/office/powerpoint/2010/main" val="1988301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Slika 3" descr="Slika na kojoj se prikazuje tekst, uredski pribor, knjiga, prijenosno računalo&#10;&#10;Opis je automatski generiran">
            <a:extLst>
              <a:ext uri="{FF2B5EF4-FFF2-40B4-BE49-F238E27FC236}">
                <a16:creationId xmlns:a16="http://schemas.microsoft.com/office/drawing/2014/main" id="{4AC56394-52E8-0009-EAB5-9C046F72ACF4}"/>
              </a:ext>
            </a:extLst>
          </p:cNvPr>
          <p:cNvPicPr>
            <a:picLocks noChangeAspect="1"/>
          </p:cNvPicPr>
          <p:nvPr/>
        </p:nvPicPr>
        <p:blipFill rotWithShape="1">
          <a:blip r:embed="rId3">
            <a:duotone>
              <a:prstClr val="black"/>
              <a:schemeClr val="tx2">
                <a:tint val="45000"/>
                <a:satMod val="400000"/>
              </a:schemeClr>
            </a:duotone>
            <a:alphaModFix amt="12000"/>
            <a:extLst>
              <a:ext uri="{28A0092B-C50C-407E-A947-70E740481C1C}">
                <a14:useLocalDpi xmlns:a14="http://schemas.microsoft.com/office/drawing/2010/main" val="0"/>
              </a:ext>
            </a:extLst>
          </a:blip>
          <a:srcRect t="12500" b="12500"/>
          <a:stretch/>
        </p:blipFill>
        <p:spPr>
          <a:xfrm>
            <a:off x="20" y="1"/>
            <a:ext cx="12191980" cy="6858000"/>
          </a:xfrm>
          <a:prstGeom prst="rect">
            <a:avLst/>
          </a:prstGeom>
        </p:spPr>
      </p:pic>
      <p:sp>
        <p:nvSpPr>
          <p:cNvPr id="3" name="Rezervirano mjesto sadržaja 2">
            <a:extLst>
              <a:ext uri="{FF2B5EF4-FFF2-40B4-BE49-F238E27FC236}">
                <a16:creationId xmlns:a16="http://schemas.microsoft.com/office/drawing/2014/main" id="{B73B184E-BD37-194B-2B87-857ECE8D4109}"/>
              </a:ext>
            </a:extLst>
          </p:cNvPr>
          <p:cNvSpPr>
            <a:spLocks noGrp="1"/>
          </p:cNvSpPr>
          <p:nvPr>
            <p:ph idx="1"/>
          </p:nvPr>
        </p:nvSpPr>
        <p:spPr/>
        <p:txBody>
          <a:bodyPr>
            <a:normAutofit/>
          </a:bodyPr>
          <a:lstStyle/>
          <a:p>
            <a:r>
              <a:rPr lang="hr-HR"/>
              <a:t>Različite platforme posebice su došle do izražaja u obrazovnom sustavu tijekom epidemije.</a:t>
            </a:r>
          </a:p>
          <a:p>
            <a:r>
              <a:rPr lang="hr-HR"/>
              <a:t>Omogućavaju veću dostupnost učenja-nisu uvjetovane vremenom i mjestom</a:t>
            </a:r>
          </a:p>
          <a:p>
            <a:r>
              <a:rPr lang="hr-HR"/>
              <a:t>Danas postoje na tisuće različitih alata i platformi.</a:t>
            </a:r>
          </a:p>
          <a:p>
            <a:r>
              <a:rPr lang="hr-HR"/>
              <a:t>Fleksibilne su, omogućavaju prilagođavanje osobitostima pojedinca</a:t>
            </a:r>
          </a:p>
          <a:p>
            <a:pPr marL="0" indent="0">
              <a:buNone/>
            </a:pPr>
            <a:endParaRPr lang="hr-HR"/>
          </a:p>
        </p:txBody>
      </p:sp>
    </p:spTree>
    <p:extLst>
      <p:ext uri="{BB962C8B-B14F-4D97-AF65-F5344CB8AC3E}">
        <p14:creationId xmlns:p14="http://schemas.microsoft.com/office/powerpoint/2010/main" val="2329240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6EF3C96-36A3-A31C-F6AB-5E1953CF916F}"/>
              </a:ext>
            </a:extLst>
          </p:cNvPr>
          <p:cNvSpPr>
            <a:spLocks noGrp="1"/>
          </p:cNvSpPr>
          <p:nvPr>
            <p:ph type="title"/>
          </p:nvPr>
        </p:nvSpPr>
        <p:spPr>
          <a:xfrm>
            <a:off x="640080" y="4777739"/>
            <a:ext cx="3418990" cy="1412119"/>
          </a:xfrm>
        </p:spPr>
        <p:txBody>
          <a:bodyPr>
            <a:normAutofit/>
          </a:bodyPr>
          <a:lstStyle/>
          <a:p>
            <a:r>
              <a:rPr lang="hr-HR" sz="4800" dirty="0"/>
              <a:t>PIXTON</a:t>
            </a:r>
          </a:p>
        </p:txBody>
      </p:sp>
      <p:sp>
        <p:nvSpPr>
          <p:cNvPr id="3" name="Rezervirano mjesto sadržaja 2">
            <a:extLst>
              <a:ext uri="{FF2B5EF4-FFF2-40B4-BE49-F238E27FC236}">
                <a16:creationId xmlns:a16="http://schemas.microsoft.com/office/drawing/2014/main" id="{5308F778-CD2E-8A18-D218-E62692E96675}"/>
              </a:ext>
            </a:extLst>
          </p:cNvPr>
          <p:cNvSpPr>
            <a:spLocks noGrp="1"/>
          </p:cNvSpPr>
          <p:nvPr>
            <p:ph idx="1"/>
          </p:nvPr>
        </p:nvSpPr>
        <p:spPr>
          <a:xfrm>
            <a:off x="4654294" y="4777739"/>
            <a:ext cx="6897626" cy="1399223"/>
          </a:xfrm>
        </p:spPr>
        <p:txBody>
          <a:bodyPr anchor="ctr">
            <a:normAutofit/>
          </a:bodyPr>
          <a:lstStyle/>
          <a:p>
            <a:pPr marL="0" indent="0">
              <a:buNone/>
            </a:pPr>
            <a:r>
              <a:rPr lang="hr-HR" sz="1400"/>
              <a:t>Pixton je jednostavan alat namijenjen izradi stripova s već unaprijed pripremljenim repozitorijem sadržaja. Postoji besplatan oblik korisničkog računa i nekoliko oblika plaćenog korisničkog računa. Besplatan korisnički račun omogućava namještanje položaja likova prema unaprijed definiranim pozama, komentiranje i ocjenjivanje stripova, sudjelovanje u natjecanjima, preuređivanje drugih stripova (gdje je autor omogućio), neograničena izrada stripova (samo za funkcionalnosti Comic Strip, Storyboard, Graphic Novel osnovni predlošci).</a:t>
            </a:r>
          </a:p>
          <a:p>
            <a:pPr marL="0" indent="0">
              <a:buNone/>
            </a:pPr>
            <a:endParaRPr lang="hr-HR" sz="1400"/>
          </a:p>
        </p:txBody>
      </p:sp>
      <p:pic>
        <p:nvPicPr>
          <p:cNvPr id="4" name="Picture 2">
            <a:extLst>
              <a:ext uri="{FF2B5EF4-FFF2-40B4-BE49-F238E27FC236}">
                <a16:creationId xmlns:a16="http://schemas.microsoft.com/office/drawing/2014/main" id="{007E69EC-1048-720D-1FE2-17D057B7BC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12" r="-2" b="40619"/>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6511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44F053-B81C-912E-CFDD-DF047AEBFDA8}"/>
              </a:ext>
            </a:extLst>
          </p:cNvPr>
          <p:cNvSpPr>
            <a:spLocks noGrp="1"/>
          </p:cNvSpPr>
          <p:nvPr>
            <p:ph type="title"/>
          </p:nvPr>
        </p:nvSpPr>
        <p:spPr>
          <a:xfrm>
            <a:off x="6657715" y="467271"/>
            <a:ext cx="4195674" cy="2052522"/>
          </a:xfrm>
        </p:spPr>
        <p:txBody>
          <a:bodyPr anchor="b">
            <a:normAutofit/>
          </a:bodyPr>
          <a:lstStyle/>
          <a:p>
            <a:r>
              <a:rPr lang="hr-HR" sz="5600" dirty="0"/>
              <a:t>COGGLE</a:t>
            </a:r>
          </a:p>
        </p:txBody>
      </p:sp>
      <p:sp>
        <p:nvSpPr>
          <p:cNvPr id="3" name="Rezervirano mjesto sadržaja 2">
            <a:extLst>
              <a:ext uri="{FF2B5EF4-FFF2-40B4-BE49-F238E27FC236}">
                <a16:creationId xmlns:a16="http://schemas.microsoft.com/office/drawing/2014/main" id="{ED4EFD61-DFD1-1E1F-8D2D-01FFF453EDEB}"/>
              </a:ext>
            </a:extLst>
          </p:cNvPr>
          <p:cNvSpPr>
            <a:spLocks noGrp="1"/>
          </p:cNvSpPr>
          <p:nvPr>
            <p:ph idx="1"/>
          </p:nvPr>
        </p:nvSpPr>
        <p:spPr>
          <a:xfrm>
            <a:off x="6657715" y="2990818"/>
            <a:ext cx="4195673" cy="2913872"/>
          </a:xfrm>
        </p:spPr>
        <p:txBody>
          <a:bodyPr anchor="t">
            <a:normAutofit/>
          </a:bodyPr>
          <a:lstStyle/>
          <a:p>
            <a:pPr marL="0" indent="0">
              <a:buNone/>
            </a:pPr>
            <a:r>
              <a:rPr lang="hr-HR" sz="1400">
                <a:solidFill>
                  <a:schemeClr val="tx1">
                    <a:alpha val="80000"/>
                  </a:schemeClr>
                </a:solidFill>
              </a:rPr>
              <a:t>Coggle je digitalni alat namijenjen izradi umnih mapa. Prednost je Coggle alata jednostavnost i minimalizam. Svrha je Coggle alata brza, jednostavna i pregledna izrada umnih mapa. Stvaranjem prve umne mapa prolazi se određena vrsta priručnika koji je po završetku također dostupan s lijeve strane radne površine. Tekst za svaki element mape se može uređivati s „bold“, „italic“ i „hyperlink“ funkcionalnostima i posebnim Markdown formatiranjem teksta za koji postoje upute. Pored teksta moguće je dodati slike jednostavnom „drag and drop“ funkcijom. </a:t>
            </a:r>
          </a:p>
          <a:p>
            <a:pPr marL="0" indent="0">
              <a:buNone/>
            </a:pPr>
            <a:endParaRPr lang="hr-HR" sz="1400">
              <a:solidFill>
                <a:schemeClr val="tx1">
                  <a:alpha val="80000"/>
                </a:schemeClr>
              </a:solidFill>
            </a:endParaRPr>
          </a:p>
        </p:txBody>
      </p:sp>
      <p:pic>
        <p:nvPicPr>
          <p:cNvPr id="4" name="Picture 2">
            <a:extLst>
              <a:ext uri="{FF2B5EF4-FFF2-40B4-BE49-F238E27FC236}">
                <a16:creationId xmlns:a16="http://schemas.microsoft.com/office/drawing/2014/main" id="{367C39DF-B9D3-850D-8B19-3863AEB0A67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500"/>
          <a:stretch/>
        </p:blipFill>
        <p:spPr bwMode="auto">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135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FD62AFC-1A6A-8079-107B-9D848D6646DE}"/>
              </a:ext>
            </a:extLst>
          </p:cNvPr>
          <p:cNvSpPr>
            <a:spLocks noGrp="1"/>
          </p:cNvSpPr>
          <p:nvPr>
            <p:ph type="title"/>
          </p:nvPr>
        </p:nvSpPr>
        <p:spPr>
          <a:xfrm>
            <a:off x="8153400" y="1128094"/>
            <a:ext cx="3434180" cy="1415270"/>
          </a:xfrm>
        </p:spPr>
        <p:txBody>
          <a:bodyPr anchor="t">
            <a:normAutofit/>
          </a:bodyPr>
          <a:lstStyle/>
          <a:p>
            <a:r>
              <a:rPr lang="hr-HR" sz="3200"/>
              <a:t>YAMMER</a:t>
            </a:r>
          </a:p>
        </p:txBody>
      </p:sp>
      <p:pic>
        <p:nvPicPr>
          <p:cNvPr id="4" name="Picture 2">
            <a:extLst>
              <a:ext uri="{FF2B5EF4-FFF2-40B4-BE49-F238E27FC236}">
                <a16:creationId xmlns:a16="http://schemas.microsoft.com/office/drawing/2014/main" id="{323DA8FF-459D-07AE-6A0F-27000213A45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13" r="3317" b="-3"/>
          <a:stretch/>
        </p:blipFill>
        <p:spPr bwMode="auto">
          <a:xfrm>
            <a:off x="-9886" y="10"/>
            <a:ext cx="7572605"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9C7B8A56-C9A2-9864-956E-754A9C62CDAA}"/>
              </a:ext>
            </a:extLst>
          </p:cNvPr>
          <p:cNvSpPr>
            <a:spLocks noGrp="1"/>
          </p:cNvSpPr>
          <p:nvPr>
            <p:ph idx="1"/>
          </p:nvPr>
        </p:nvSpPr>
        <p:spPr>
          <a:xfrm>
            <a:off x="8153400" y="2543364"/>
            <a:ext cx="3434180" cy="3599019"/>
          </a:xfrm>
        </p:spPr>
        <p:txBody>
          <a:bodyPr>
            <a:normAutofit/>
          </a:bodyPr>
          <a:lstStyle/>
          <a:p>
            <a:pPr marL="0" indent="0">
              <a:buNone/>
            </a:pPr>
            <a:r>
              <a:rPr lang="hr-HR" sz="1400"/>
              <a:t>Yammer je društvena mreža koja pripada alatu Office 365. Yammer je zamišljen kao poslovna društvena mreža kojom se održavaju aktivnosti komunikacije i suradnje, ali u kontroliranoj zatvorenoj okolini. Yammer možemo usporediti s Facebook društvenom mrežom, ali u ovom slučaju pristup imaju samo oni koji imaju korisničke podatke institucije koja omogućava korištenje mreže, što je idealno za korištenje u školskom okruženju jer su učenici zaštićeni od nepoznatih osoba dok je Facebook otvorena mreža kojoj imaju pristup svi korisnici svijeta. </a:t>
            </a:r>
          </a:p>
          <a:p>
            <a:pPr marL="0" indent="0">
              <a:buNone/>
            </a:pPr>
            <a:endParaRPr lang="hr-HR" sz="1400"/>
          </a:p>
        </p:txBody>
      </p:sp>
    </p:spTree>
    <p:extLst>
      <p:ext uri="{BB962C8B-B14F-4D97-AF65-F5344CB8AC3E}">
        <p14:creationId xmlns:p14="http://schemas.microsoft.com/office/powerpoint/2010/main" val="22006258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5B64151-D85E-1C8C-897A-6E8157236090}"/>
              </a:ext>
            </a:extLst>
          </p:cNvPr>
          <p:cNvSpPr>
            <a:spLocks noGrp="1"/>
          </p:cNvSpPr>
          <p:nvPr>
            <p:ph type="title"/>
          </p:nvPr>
        </p:nvSpPr>
        <p:spPr>
          <a:xfrm>
            <a:off x="481013" y="3752849"/>
            <a:ext cx="3290887" cy="2452687"/>
          </a:xfrm>
        </p:spPr>
        <p:txBody>
          <a:bodyPr anchor="ctr">
            <a:normAutofit/>
          </a:bodyPr>
          <a:lstStyle/>
          <a:p>
            <a:r>
              <a:rPr lang="hr-HR" sz="3600" dirty="0"/>
              <a:t>EDMODO</a:t>
            </a:r>
          </a:p>
        </p:txBody>
      </p:sp>
      <p:sp>
        <p:nvSpPr>
          <p:cNvPr id="3" name="Rezervirano mjesto sadržaja 2">
            <a:extLst>
              <a:ext uri="{FF2B5EF4-FFF2-40B4-BE49-F238E27FC236}">
                <a16:creationId xmlns:a16="http://schemas.microsoft.com/office/drawing/2014/main" id="{4444D428-1D13-4A08-B9E0-8D184C018811}"/>
              </a:ext>
            </a:extLst>
          </p:cNvPr>
          <p:cNvSpPr>
            <a:spLocks noGrp="1"/>
          </p:cNvSpPr>
          <p:nvPr>
            <p:ph idx="1"/>
          </p:nvPr>
        </p:nvSpPr>
        <p:spPr>
          <a:xfrm>
            <a:off x="4223982" y="3752850"/>
            <a:ext cx="7485413" cy="2452687"/>
          </a:xfrm>
        </p:spPr>
        <p:txBody>
          <a:bodyPr anchor="ctr">
            <a:normAutofit/>
          </a:bodyPr>
          <a:lstStyle/>
          <a:p>
            <a:r>
              <a:rPr lang="hr-HR" sz="1800"/>
              <a:t>Što je Edmodo? Kratko se i jasno može utvrditi kako je “Edmodo Facebook za učenje”. Povezanost dolazi od trenutka kada ugledate sučelje Edmoda koje nalikuje sučelju Facebooka što učenicima olakšava korištenje i prihvaćanje Edmoda u nastavi.</a:t>
            </a:r>
          </a:p>
          <a:p>
            <a:r>
              <a:rPr lang="hr-HR" sz="1800"/>
              <a:t>Edmodo je vrsta društvene mreže nastala godine 2008. i od tada je u stalnom razvoju. Cilj je povezati učitelje u zajednice i olakšati im pristup i dijeljenje materijala i znanja. Omogućava suradnju u manjim grupama (simulacija razreda) između učitelja i učenika.</a:t>
            </a:r>
          </a:p>
          <a:p>
            <a:pPr marL="0" indent="0">
              <a:buNone/>
            </a:pPr>
            <a:endParaRPr lang="hr-HR" sz="1800"/>
          </a:p>
        </p:txBody>
      </p:sp>
      <p:pic>
        <p:nvPicPr>
          <p:cNvPr id="4" name="Picture 2">
            <a:extLst>
              <a:ext uri="{FF2B5EF4-FFF2-40B4-BE49-F238E27FC236}">
                <a16:creationId xmlns:a16="http://schemas.microsoft.com/office/drawing/2014/main" id="{56E3816F-5BA4-793F-990A-88BC7C3AE1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674" r="2" b="21210"/>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064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2">
            <a:extLst>
              <a:ext uri="{FF2B5EF4-FFF2-40B4-BE49-F238E27FC236}">
                <a16:creationId xmlns:a16="http://schemas.microsoft.com/office/drawing/2014/main" id="{78CFB2CE-E86A-3966-186A-CCA68B5725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85" r="20067"/>
          <a:stretch/>
        </p:blipFill>
        <p:spPr bwMode="auto">
          <a:xfrm>
            <a:off x="20" y="10"/>
            <a:ext cx="9947062" cy="6857990"/>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Naslov 1">
            <a:extLst>
              <a:ext uri="{FF2B5EF4-FFF2-40B4-BE49-F238E27FC236}">
                <a16:creationId xmlns:a16="http://schemas.microsoft.com/office/drawing/2014/main" id="{292698B8-6656-B557-F50F-28BC00A807E8}"/>
              </a:ext>
            </a:extLst>
          </p:cNvPr>
          <p:cNvSpPr>
            <a:spLocks noGrp="1"/>
          </p:cNvSpPr>
          <p:nvPr>
            <p:ph type="title"/>
          </p:nvPr>
        </p:nvSpPr>
        <p:spPr>
          <a:xfrm>
            <a:off x="8046720" y="1045597"/>
            <a:ext cx="3633746" cy="1588422"/>
          </a:xfrm>
        </p:spPr>
        <p:txBody>
          <a:bodyPr anchor="b">
            <a:normAutofit/>
          </a:bodyPr>
          <a:lstStyle/>
          <a:p>
            <a:r>
              <a:rPr lang="hr-HR" sz="3600"/>
              <a:t>WORDWALL</a:t>
            </a:r>
          </a:p>
        </p:txBody>
      </p:sp>
      <p:sp>
        <p:nvSpPr>
          <p:cNvPr id="3" name="Rezervirano mjesto sadržaja 2">
            <a:extLst>
              <a:ext uri="{FF2B5EF4-FFF2-40B4-BE49-F238E27FC236}">
                <a16:creationId xmlns:a16="http://schemas.microsoft.com/office/drawing/2014/main" id="{CC7F9303-8AE3-29EF-F7A5-BDB14F73430A}"/>
              </a:ext>
            </a:extLst>
          </p:cNvPr>
          <p:cNvSpPr>
            <a:spLocks noGrp="1"/>
          </p:cNvSpPr>
          <p:nvPr>
            <p:ph idx="1"/>
          </p:nvPr>
        </p:nvSpPr>
        <p:spPr>
          <a:xfrm>
            <a:off x="8046719" y="2722729"/>
            <a:ext cx="3633747" cy="2700062"/>
          </a:xfrm>
        </p:spPr>
        <p:txBody>
          <a:bodyPr>
            <a:normAutofit/>
          </a:bodyPr>
          <a:lstStyle/>
          <a:p>
            <a:pPr marL="0" indent="0">
              <a:buNone/>
            </a:pPr>
            <a:r>
              <a:rPr lang="hr-HR" sz="1900"/>
              <a:t>Wordwall je online alat za izradu interaktivnih igara u kojima je cilj doći do rješenja kroz razne zadatke u obliku popularnih igara, kao što je kviz, labirint, anagram, i drugi.  Alat je dostupan online putem web adrese https://wordwall.net/, a dostupan je u besplatnoj i naplatnoj verziji.</a:t>
            </a:r>
          </a:p>
          <a:p>
            <a:pPr marL="0" indent="0">
              <a:buNone/>
            </a:pPr>
            <a:endParaRPr lang="hr-HR" sz="1900"/>
          </a:p>
        </p:txBody>
      </p:sp>
    </p:spTree>
    <p:extLst>
      <p:ext uri="{BB962C8B-B14F-4D97-AF65-F5344CB8AC3E}">
        <p14:creationId xmlns:p14="http://schemas.microsoft.com/office/powerpoint/2010/main" val="3646633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F5B3201-EDBC-E8AC-352C-7C18E69C3950}"/>
              </a:ext>
            </a:extLst>
          </p:cNvPr>
          <p:cNvSpPr>
            <a:spLocks noGrp="1"/>
          </p:cNvSpPr>
          <p:nvPr>
            <p:ph type="title"/>
          </p:nvPr>
        </p:nvSpPr>
        <p:spPr>
          <a:xfrm>
            <a:off x="8153400" y="1128094"/>
            <a:ext cx="3434180" cy="1415270"/>
          </a:xfrm>
        </p:spPr>
        <p:txBody>
          <a:bodyPr anchor="t">
            <a:normAutofit/>
          </a:bodyPr>
          <a:lstStyle/>
          <a:p>
            <a:r>
              <a:rPr lang="hr-HR" sz="3200"/>
              <a:t>NatGeo MapMaker</a:t>
            </a:r>
          </a:p>
        </p:txBody>
      </p:sp>
      <p:pic>
        <p:nvPicPr>
          <p:cNvPr id="4" name="Picture 2" descr="Slika na kojoj se prikazuje tekst, snimka zaslona, Zemlja, karta&#10;&#10;Opis je automatski generiran">
            <a:extLst>
              <a:ext uri="{FF2B5EF4-FFF2-40B4-BE49-F238E27FC236}">
                <a16:creationId xmlns:a16="http://schemas.microsoft.com/office/drawing/2014/main" id="{DFB6C494-6205-04E6-EF67-A17F0194D4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963" r="26030" b="1"/>
          <a:stretch/>
        </p:blipFill>
        <p:spPr bwMode="auto">
          <a:xfrm>
            <a:off x="-9886" y="10"/>
            <a:ext cx="7572605"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CD075E9D-CD68-2744-9731-C19CD2567D63}"/>
              </a:ext>
            </a:extLst>
          </p:cNvPr>
          <p:cNvSpPr>
            <a:spLocks noGrp="1"/>
          </p:cNvSpPr>
          <p:nvPr>
            <p:ph idx="1"/>
          </p:nvPr>
        </p:nvSpPr>
        <p:spPr>
          <a:xfrm>
            <a:off x="8153400" y="2543364"/>
            <a:ext cx="3434180" cy="3599019"/>
          </a:xfrm>
        </p:spPr>
        <p:txBody>
          <a:bodyPr>
            <a:normAutofit/>
          </a:bodyPr>
          <a:lstStyle/>
          <a:p>
            <a:pPr marL="0" indent="0">
              <a:buNone/>
            </a:pPr>
            <a:r>
              <a:rPr lang="hr-HR" sz="1400"/>
              <a:t>NatGeo MapMaker je online alat koji je razvio National Geographic, a služi pregledu i izradi interaktivnih geografskih karata. Alat je besplatan i ne zahtjeva prethodnu registraciju, a pristupa mu se na adresi https://mapmaker.nationalgeographic.org/.  Prvenstveno je namijenjen nastavnicima i učenicima za istraživanje i prilagođavanje geografskih karata potrebama nastave. Pomoću MapMakera korisnik može saznati osnovne podatke i zanimljivosti o pojedinim državama, koristiti specijalizirane vrste karata, kreirati tematske karte, unositi oznake mjesta, mjeriti udaljenost te dodavati slike i videozapise na označena mjesta.</a:t>
            </a:r>
          </a:p>
          <a:p>
            <a:pPr marL="0" indent="0">
              <a:buNone/>
            </a:pPr>
            <a:endParaRPr lang="hr-HR" sz="1400"/>
          </a:p>
        </p:txBody>
      </p:sp>
    </p:spTree>
    <p:extLst>
      <p:ext uri="{BB962C8B-B14F-4D97-AF65-F5344CB8AC3E}">
        <p14:creationId xmlns:p14="http://schemas.microsoft.com/office/powerpoint/2010/main" val="1371304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2">
            <a:extLst>
              <a:ext uri="{FF2B5EF4-FFF2-40B4-BE49-F238E27FC236}">
                <a16:creationId xmlns:a16="http://schemas.microsoft.com/office/drawing/2014/main" id="{4EB721D7-2962-2AAB-DF5B-8B589D35596D}"/>
              </a:ext>
            </a:extLst>
          </p:cNvPr>
          <p:cNvPicPr>
            <a:picLocks noGrp="1" noChangeAspect="1" noChangeArrowheads="1"/>
          </p:cNvPicPr>
          <p:nvPr>
            <p:ph sz="half" idx="4294967295"/>
          </p:nvPr>
        </p:nvPicPr>
        <p:blipFill rotWithShape="1">
          <a:blip r:embed="rId2">
            <a:extLst>
              <a:ext uri="{28A0092B-C50C-407E-A947-70E740481C1C}">
                <a14:useLocalDpi xmlns:a14="http://schemas.microsoft.com/office/drawing/2010/main" val="0"/>
              </a:ext>
            </a:extLst>
          </a:blip>
          <a:srcRect l="9152" r="2290" b="3"/>
          <a:stretch/>
        </p:blipFill>
        <p:spPr bwMode="auto">
          <a:xfrm>
            <a:off x="0" y="0"/>
            <a:ext cx="9947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Shape 10">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3" name="Freeform: Shape 12">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15" name="Freeform: Shape 14">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Naslov 1">
            <a:extLst>
              <a:ext uri="{FF2B5EF4-FFF2-40B4-BE49-F238E27FC236}">
                <a16:creationId xmlns:a16="http://schemas.microsoft.com/office/drawing/2014/main" id="{00FD9BBB-7618-0665-72EF-ECCEAD39BAC4}"/>
              </a:ext>
            </a:extLst>
          </p:cNvPr>
          <p:cNvSpPr>
            <a:spLocks noGrp="1"/>
          </p:cNvSpPr>
          <p:nvPr>
            <p:ph type="title"/>
          </p:nvPr>
        </p:nvSpPr>
        <p:spPr>
          <a:xfrm>
            <a:off x="8046720" y="1045597"/>
            <a:ext cx="3633746" cy="1588422"/>
          </a:xfrm>
        </p:spPr>
        <p:txBody>
          <a:bodyPr anchor="b">
            <a:normAutofit/>
          </a:bodyPr>
          <a:lstStyle/>
          <a:p>
            <a:r>
              <a:rPr lang="hr-HR" sz="3600" dirty="0"/>
              <a:t>WIZER</a:t>
            </a:r>
          </a:p>
        </p:txBody>
      </p:sp>
      <p:sp>
        <p:nvSpPr>
          <p:cNvPr id="3" name="Rezervirano mjesto sadržaja 2">
            <a:extLst>
              <a:ext uri="{FF2B5EF4-FFF2-40B4-BE49-F238E27FC236}">
                <a16:creationId xmlns:a16="http://schemas.microsoft.com/office/drawing/2014/main" id="{9BBE3254-22CE-6DE2-56ED-7303BDFC7161}"/>
              </a:ext>
            </a:extLst>
          </p:cNvPr>
          <p:cNvSpPr>
            <a:spLocks noGrp="1"/>
          </p:cNvSpPr>
          <p:nvPr>
            <p:ph idx="1"/>
          </p:nvPr>
        </p:nvSpPr>
        <p:spPr>
          <a:xfrm>
            <a:off x="8046719" y="2722729"/>
            <a:ext cx="3633747" cy="2700062"/>
          </a:xfrm>
        </p:spPr>
        <p:txBody>
          <a:bodyPr>
            <a:normAutofit/>
          </a:bodyPr>
          <a:lstStyle/>
          <a:p>
            <a:pPr marL="0" indent="0">
              <a:buNone/>
            </a:pPr>
            <a:r>
              <a:rPr lang="hr-HR" sz="1400"/>
              <a:t>Wizer je digitalni alat koji korisnicima omogućava izradu interaktivnih radnih listića za korištenje u nastavi ili kod kuće. Alat omogućava dodavanje različitih aktivnosti kako bi klasični radni listići postali zanimljiviji, dostupniji i interaktivniji. Aktivnosti koje se mogu dodati: pitanja otvorenog tipa i višestrukog izbora, popunjavanje praznina u tekstu, popunjavanje slike, uparivanje, tablice, razvrstavanje, crtanje i rasprava (diskusija).</a:t>
            </a:r>
          </a:p>
          <a:p>
            <a:pPr marL="0" indent="0">
              <a:buNone/>
            </a:pPr>
            <a:endParaRPr lang="hr-HR" sz="1400"/>
          </a:p>
        </p:txBody>
      </p:sp>
    </p:spTree>
    <p:extLst>
      <p:ext uri="{BB962C8B-B14F-4D97-AF65-F5344CB8AC3E}">
        <p14:creationId xmlns:p14="http://schemas.microsoft.com/office/powerpoint/2010/main" val="944693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AF2230E-9FED-ECDD-5946-86567EFFBB5A}"/>
              </a:ext>
            </a:extLst>
          </p:cNvPr>
          <p:cNvSpPr>
            <a:spLocks noGrp="1"/>
          </p:cNvSpPr>
          <p:nvPr>
            <p:ph type="title"/>
          </p:nvPr>
        </p:nvSpPr>
        <p:spPr>
          <a:xfrm>
            <a:off x="481013" y="3752849"/>
            <a:ext cx="3290887" cy="2452687"/>
          </a:xfrm>
        </p:spPr>
        <p:txBody>
          <a:bodyPr anchor="ctr">
            <a:normAutofit/>
          </a:bodyPr>
          <a:lstStyle/>
          <a:p>
            <a:r>
              <a:rPr lang="hr-HR" sz="3600" dirty="0"/>
              <a:t>MOZAWEB</a:t>
            </a:r>
          </a:p>
        </p:txBody>
      </p:sp>
      <p:sp>
        <p:nvSpPr>
          <p:cNvPr id="3" name="Rezervirano mjesto sadržaja 2">
            <a:extLst>
              <a:ext uri="{FF2B5EF4-FFF2-40B4-BE49-F238E27FC236}">
                <a16:creationId xmlns:a16="http://schemas.microsoft.com/office/drawing/2014/main" id="{8C53EB75-5502-AA98-6CFC-9E48D2711DCC}"/>
              </a:ext>
            </a:extLst>
          </p:cNvPr>
          <p:cNvSpPr>
            <a:spLocks noGrp="1"/>
          </p:cNvSpPr>
          <p:nvPr>
            <p:ph idx="1"/>
          </p:nvPr>
        </p:nvSpPr>
        <p:spPr>
          <a:xfrm>
            <a:off x="4223982" y="3752850"/>
            <a:ext cx="7485413" cy="2452687"/>
          </a:xfrm>
        </p:spPr>
        <p:txBody>
          <a:bodyPr anchor="ctr">
            <a:normAutofit/>
          </a:bodyPr>
          <a:lstStyle/>
          <a:p>
            <a:pPr marL="0" indent="0">
              <a:buNone/>
            </a:pPr>
            <a:r>
              <a:rPr lang="hr-HR" sz="1800"/>
              <a:t>Učinkovit softver za prezentacije u učionici s digitalnim udžbenicima, animiranim prezentacijama i mrežnom funkcijom domaćih zadaća, kao i tisuće spektakularnih interaktivnih sadržaja (3D scene, obrazovne aplikacije, videozapisi, vježbe) koje i učenici mogu koristiti za učenje i vježbanje kod kuće.</a:t>
            </a:r>
          </a:p>
          <a:p>
            <a:pPr marL="0" indent="0">
              <a:buNone/>
            </a:pPr>
            <a:endParaRPr lang="hr-HR" sz="1800"/>
          </a:p>
        </p:txBody>
      </p:sp>
      <p:pic>
        <p:nvPicPr>
          <p:cNvPr id="4" name="Picture 2" descr="Obrazovni softveri">
            <a:extLst>
              <a:ext uri="{FF2B5EF4-FFF2-40B4-BE49-F238E27FC236}">
                <a16:creationId xmlns:a16="http://schemas.microsoft.com/office/drawing/2014/main" id="{651A463A-8C9F-F578-4849-BB76D287EB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502" b="32409"/>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065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lika 3">
            <a:extLst>
              <a:ext uri="{FF2B5EF4-FFF2-40B4-BE49-F238E27FC236}">
                <a16:creationId xmlns:a16="http://schemas.microsoft.com/office/drawing/2014/main" id="{C71489C1-51CE-BA9B-4890-5FD19A8B7EFF}"/>
              </a:ext>
            </a:extLst>
          </p:cNvPr>
          <p:cNvPicPr>
            <a:picLocks noChangeAspect="1"/>
          </p:cNvPicPr>
          <p:nvPr/>
        </p:nvPicPr>
        <p:blipFill rotWithShape="1">
          <a:blip r:embed="rId2"/>
          <a:srcRect l="10356" r="10332"/>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zervirano mjesto sadržaja 2">
            <a:extLst>
              <a:ext uri="{FF2B5EF4-FFF2-40B4-BE49-F238E27FC236}">
                <a16:creationId xmlns:a16="http://schemas.microsoft.com/office/drawing/2014/main" id="{70554E74-063A-1CE5-96C8-FC798F17DCAE}"/>
              </a:ext>
            </a:extLst>
          </p:cNvPr>
          <p:cNvSpPr>
            <a:spLocks noGrp="1"/>
          </p:cNvSpPr>
          <p:nvPr>
            <p:ph idx="1"/>
          </p:nvPr>
        </p:nvSpPr>
        <p:spPr>
          <a:xfrm>
            <a:off x="333375" y="1291201"/>
            <a:ext cx="3822189" cy="3742762"/>
          </a:xfrm>
        </p:spPr>
        <p:txBody>
          <a:bodyPr>
            <a:normAutofit/>
          </a:bodyPr>
          <a:lstStyle/>
          <a:p>
            <a:pPr marL="0" indent="0">
              <a:buNone/>
            </a:pPr>
            <a:r>
              <a:rPr lang="hr-HR" sz="1900" dirty="0"/>
              <a:t>Zoom je besplatna aplikacija za računala koja omogućava video komunikaciju između dvije i više osoba. Putem Zoom aplikacije moguće je održavati sastanke, treninge, </a:t>
            </a:r>
            <a:r>
              <a:rPr lang="hr-HR" sz="1900" dirty="0" err="1"/>
              <a:t>webinare</a:t>
            </a:r>
            <a:r>
              <a:rPr lang="hr-HR" sz="1900" dirty="0"/>
              <a:t> i slično. Putem Zoom aplikacije moguće je dijeliti dokumente, fotografije, videozapise. Također moguće je video i audio snimanje komunikacije, dijeljenje ekrana te korištenje ploče za pisanje i prezentiranje. Aplikacija je besplatna, jednostavna za korištenje te olakšava komunikaciju na daljinu. </a:t>
            </a:r>
          </a:p>
          <a:p>
            <a:pPr marL="0" indent="0">
              <a:buNone/>
            </a:pPr>
            <a:endParaRPr lang="hr-HR" sz="1900" dirty="0"/>
          </a:p>
        </p:txBody>
      </p:sp>
    </p:spTree>
    <p:extLst>
      <p:ext uri="{BB962C8B-B14F-4D97-AF65-F5344CB8AC3E}">
        <p14:creationId xmlns:p14="http://schemas.microsoft.com/office/powerpoint/2010/main" val="18803425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E0F96B8-215C-5880-1AF2-29E7538D69A4}"/>
              </a:ext>
            </a:extLst>
          </p:cNvPr>
          <p:cNvSpPr>
            <a:spLocks noGrp="1"/>
          </p:cNvSpPr>
          <p:nvPr>
            <p:ph type="title"/>
          </p:nvPr>
        </p:nvSpPr>
        <p:spPr>
          <a:xfrm>
            <a:off x="5894962" y="479493"/>
            <a:ext cx="5458838" cy="1325563"/>
          </a:xfrm>
        </p:spPr>
        <p:txBody>
          <a:bodyPr>
            <a:normAutofit/>
          </a:bodyPr>
          <a:lstStyle/>
          <a:p>
            <a:r>
              <a:rPr lang="hr-HR" dirty="0"/>
              <a:t>MICROSOFT TEAMS</a:t>
            </a:r>
          </a:p>
        </p:txBody>
      </p:sp>
      <p:sp>
        <p:nvSpPr>
          <p:cNvPr id="3" name="Rezervirano mjesto sadržaja 2">
            <a:extLst>
              <a:ext uri="{FF2B5EF4-FFF2-40B4-BE49-F238E27FC236}">
                <a16:creationId xmlns:a16="http://schemas.microsoft.com/office/drawing/2014/main" id="{6ABECA73-848A-D5AF-137F-2D65333DD985}"/>
              </a:ext>
            </a:extLst>
          </p:cNvPr>
          <p:cNvSpPr>
            <a:spLocks noGrp="1"/>
          </p:cNvSpPr>
          <p:nvPr>
            <p:ph idx="1"/>
          </p:nvPr>
        </p:nvSpPr>
        <p:spPr>
          <a:xfrm>
            <a:off x="5894962" y="1984443"/>
            <a:ext cx="5458838" cy="4192520"/>
          </a:xfrm>
        </p:spPr>
        <p:txBody>
          <a:bodyPr>
            <a:normAutofit/>
          </a:bodyPr>
          <a:lstStyle/>
          <a:p>
            <a:r>
              <a:rPr lang="hr-HR" sz="1800"/>
              <a:t>Microsoft </a:t>
            </a:r>
            <a:r>
              <a:rPr lang="hr-HR" sz="1800" err="1"/>
              <a:t>Teams</a:t>
            </a:r>
            <a:r>
              <a:rPr lang="hr-HR" sz="1800"/>
              <a:t> aplikacija je za suradnju kreirana za hibridni rad kako biste vi i vaš tim mogli ostati informirani, organizirani i povezani – na jednom mjestu.</a:t>
            </a:r>
          </a:p>
          <a:p>
            <a:r>
              <a:rPr lang="hr-HR" sz="1800"/>
              <a:t>Čavrljanje – Pošaljite poruku osobi ili grupi da biste razgovarali o poslu, projektima ili samo za zabavu.</a:t>
            </a:r>
          </a:p>
          <a:p>
            <a:r>
              <a:rPr lang="hr-HR" sz="1800"/>
              <a:t>Timovi – Stvorite tim i kanale da biste okupili ljude i radili u fokusiranim prostorima s pomoću razgovora i datoteka.</a:t>
            </a:r>
          </a:p>
          <a:p>
            <a:r>
              <a:rPr lang="hr-HR" sz="1800"/>
              <a:t>Kalendar – omogućuje povezivanje se s osobama prije, tijekom i nakon sastanka, što pronalaženje bilješki za sastanak i daljnje korake čini vrlo jednostavnim. Kalendar servisa </a:t>
            </a:r>
            <a:r>
              <a:rPr lang="hr-HR" sz="1800" err="1"/>
              <a:t>Teams</a:t>
            </a:r>
            <a:r>
              <a:rPr lang="hr-HR" sz="1800"/>
              <a:t> sinkronizira se s kalendarom programa Outlook.</a:t>
            </a:r>
          </a:p>
          <a:p>
            <a:endParaRPr lang="hr-HR" sz="1800"/>
          </a:p>
        </p:txBody>
      </p:sp>
      <p:pic>
        <p:nvPicPr>
          <p:cNvPr id="4" name="Picture 2" descr="Prijavite se i započnite s radom u aplikaciji Teams">
            <a:extLst>
              <a:ext uri="{FF2B5EF4-FFF2-40B4-BE49-F238E27FC236}">
                <a16:creationId xmlns:a16="http://schemas.microsoft.com/office/drawing/2014/main" id="{507DB425-75CE-F816-B4E6-7E922F7389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3182" y="1904942"/>
            <a:ext cx="4777381" cy="28783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8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lose-up of a calculator keypad">
            <a:extLst>
              <a:ext uri="{FF2B5EF4-FFF2-40B4-BE49-F238E27FC236}">
                <a16:creationId xmlns:a16="http://schemas.microsoft.com/office/drawing/2014/main" id="{0D28C208-C1A0-50A9-9732-2C725C9AFDBF}"/>
              </a:ext>
            </a:extLst>
          </p:cNvPr>
          <p:cNvPicPr>
            <a:picLocks noChangeAspect="1"/>
          </p:cNvPicPr>
          <p:nvPr/>
        </p:nvPicPr>
        <p:blipFill rotWithShape="1">
          <a:blip r:embed="rId2">
            <a:alphaModFix amt="55000"/>
          </a:blip>
          <a:srcRect b="15094"/>
          <a:stretch/>
        </p:blipFill>
        <p:spPr>
          <a:xfrm>
            <a:off x="20" y="-9107"/>
            <a:ext cx="12191980" cy="6858000"/>
          </a:xfrm>
          <a:prstGeom prst="rect">
            <a:avLst/>
          </a:prstGeom>
        </p:spPr>
      </p:pic>
      <p:sp>
        <p:nvSpPr>
          <p:cNvPr id="2" name="Naslov 1">
            <a:extLst>
              <a:ext uri="{FF2B5EF4-FFF2-40B4-BE49-F238E27FC236}">
                <a16:creationId xmlns:a16="http://schemas.microsoft.com/office/drawing/2014/main" id="{605D4E64-EEDE-6B35-41D7-D1A0BD207084}"/>
              </a:ext>
            </a:extLst>
          </p:cNvPr>
          <p:cNvSpPr>
            <a:spLocks noGrp="1"/>
          </p:cNvSpPr>
          <p:nvPr>
            <p:ph type="title"/>
          </p:nvPr>
        </p:nvSpPr>
        <p:spPr>
          <a:xfrm>
            <a:off x="686834" y="591344"/>
            <a:ext cx="3200400" cy="5585619"/>
          </a:xfrm>
        </p:spPr>
        <p:txBody>
          <a:bodyPr>
            <a:normAutofit/>
          </a:bodyPr>
          <a:lstStyle/>
          <a:p>
            <a:r>
              <a:rPr lang="hr-HR">
                <a:ln w="22225">
                  <a:solidFill>
                    <a:srgbClr val="FFFFFF"/>
                  </a:solidFill>
                </a:ln>
                <a:solidFill>
                  <a:srgbClr val="FFFFFF"/>
                </a:solidFill>
              </a:rPr>
              <a:t>Virtualne okoline ili samostalni alati?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zervirano mjesto sadržaja 2">
            <a:extLst>
              <a:ext uri="{FF2B5EF4-FFF2-40B4-BE49-F238E27FC236}">
                <a16:creationId xmlns:a16="http://schemas.microsoft.com/office/drawing/2014/main" id="{CF20A3A7-3E30-6603-660D-F5D8BC323DCA}"/>
              </a:ext>
            </a:extLst>
          </p:cNvPr>
          <p:cNvSpPr>
            <a:spLocks noGrp="1"/>
          </p:cNvSpPr>
          <p:nvPr>
            <p:ph idx="1"/>
          </p:nvPr>
        </p:nvSpPr>
        <p:spPr>
          <a:xfrm>
            <a:off x="4447308" y="591344"/>
            <a:ext cx="6906491" cy="5585619"/>
          </a:xfrm>
        </p:spPr>
        <p:txBody>
          <a:bodyPr anchor="ctr">
            <a:normAutofit/>
          </a:bodyPr>
          <a:lstStyle/>
          <a:p>
            <a:pPr>
              <a:buFontTx/>
              <a:buChar char="-"/>
            </a:pPr>
            <a:r>
              <a:rPr lang="hr-HR" sz="1700" dirty="0">
                <a:solidFill>
                  <a:srgbClr val="FFFFFF"/>
                </a:solidFill>
              </a:rPr>
              <a:t>U suvremenom e-učenju često se koriste različiti sustavi. Do danas zadržali su se slijedeći:</a:t>
            </a:r>
          </a:p>
          <a:p>
            <a:pPr lvl="1">
              <a:buFontTx/>
              <a:buChar char="-"/>
            </a:pPr>
            <a:r>
              <a:rPr lang="hr-HR" sz="1700" dirty="0">
                <a:solidFill>
                  <a:srgbClr val="FFFFFF"/>
                </a:solidFill>
              </a:rPr>
              <a:t>LMS (engl. </a:t>
            </a:r>
            <a:r>
              <a:rPr lang="hr-HR" sz="1700" dirty="0" err="1">
                <a:solidFill>
                  <a:srgbClr val="FFFFFF"/>
                </a:solidFill>
              </a:rPr>
              <a:t>Leraning</a:t>
            </a:r>
            <a:r>
              <a:rPr lang="hr-HR" sz="1700" dirty="0">
                <a:solidFill>
                  <a:srgbClr val="FFFFFF"/>
                </a:solidFill>
              </a:rPr>
              <a:t> </a:t>
            </a:r>
            <a:r>
              <a:rPr lang="hr-HR" sz="1700" dirty="0" err="1">
                <a:solidFill>
                  <a:srgbClr val="FFFFFF"/>
                </a:solidFill>
              </a:rPr>
              <a:t>menagment</a:t>
            </a:r>
            <a:r>
              <a:rPr lang="hr-HR" sz="1700" dirty="0">
                <a:solidFill>
                  <a:srgbClr val="FFFFFF"/>
                </a:solidFill>
              </a:rPr>
              <a:t> system)- ovi sustavi su izrađeni za administrativne poslove, vođenje </a:t>
            </a:r>
            <a:r>
              <a:rPr lang="hr-HR" sz="1700" dirty="0" err="1">
                <a:solidFill>
                  <a:srgbClr val="FFFFFF"/>
                </a:solidFill>
              </a:rPr>
              <a:t>dokumetacije</a:t>
            </a:r>
            <a:r>
              <a:rPr lang="hr-HR" sz="1700" dirty="0">
                <a:solidFill>
                  <a:srgbClr val="FFFFFF"/>
                </a:solidFill>
              </a:rPr>
              <a:t> i provođenje e-učenja. Posebna naglasak stavljen je na upravljanje učenjem.</a:t>
            </a:r>
          </a:p>
          <a:p>
            <a:pPr lvl="1">
              <a:buFontTx/>
              <a:buChar char="-"/>
            </a:pPr>
            <a:r>
              <a:rPr lang="hr-HR" sz="1700" dirty="0">
                <a:solidFill>
                  <a:srgbClr val="FFFFFF"/>
                </a:solidFill>
              </a:rPr>
              <a:t>CMS (engl. </a:t>
            </a:r>
            <a:r>
              <a:rPr lang="hr-HR" sz="1700" dirty="0" err="1">
                <a:solidFill>
                  <a:srgbClr val="FFFFFF"/>
                </a:solidFill>
              </a:rPr>
              <a:t>Content</a:t>
            </a:r>
            <a:r>
              <a:rPr lang="hr-HR" sz="1700" dirty="0">
                <a:solidFill>
                  <a:srgbClr val="FFFFFF"/>
                </a:solidFill>
              </a:rPr>
              <a:t> </a:t>
            </a:r>
            <a:r>
              <a:rPr lang="hr-HR" sz="1700" dirty="0" err="1">
                <a:solidFill>
                  <a:srgbClr val="FFFFFF"/>
                </a:solidFill>
              </a:rPr>
              <a:t>menagment</a:t>
            </a:r>
            <a:r>
              <a:rPr lang="hr-HR" sz="1700" dirty="0">
                <a:solidFill>
                  <a:srgbClr val="FFFFFF"/>
                </a:solidFill>
              </a:rPr>
              <a:t> system)-ovdje govorimo o upravljanju sadržajem. Orijentacija je prvotno na sadržaj učenja te njegovo prikazivanje.</a:t>
            </a:r>
          </a:p>
          <a:p>
            <a:pPr lvl="1">
              <a:buFontTx/>
              <a:buChar char="-"/>
            </a:pPr>
            <a:r>
              <a:rPr lang="hr-HR" sz="1700" dirty="0">
                <a:solidFill>
                  <a:srgbClr val="FFFFFF"/>
                </a:solidFill>
              </a:rPr>
              <a:t>VLE (engl. </a:t>
            </a:r>
            <a:r>
              <a:rPr lang="hr-HR" sz="1700" dirty="0" err="1">
                <a:solidFill>
                  <a:srgbClr val="FFFFFF"/>
                </a:solidFill>
              </a:rPr>
              <a:t>Virtual</a:t>
            </a:r>
            <a:r>
              <a:rPr lang="hr-HR" sz="1700" dirty="0">
                <a:solidFill>
                  <a:srgbClr val="FFFFFF"/>
                </a:solidFill>
              </a:rPr>
              <a:t> </a:t>
            </a:r>
            <a:r>
              <a:rPr lang="hr-HR" sz="1700" dirty="0" err="1">
                <a:solidFill>
                  <a:srgbClr val="FFFFFF"/>
                </a:solidFill>
              </a:rPr>
              <a:t>learning</a:t>
            </a:r>
            <a:r>
              <a:rPr lang="hr-HR" sz="1700" dirty="0">
                <a:solidFill>
                  <a:srgbClr val="FFFFFF"/>
                </a:solidFill>
              </a:rPr>
              <a:t> </a:t>
            </a:r>
            <a:r>
              <a:rPr lang="hr-HR" sz="1700" dirty="0" err="1">
                <a:solidFill>
                  <a:srgbClr val="FFFFFF"/>
                </a:solidFill>
              </a:rPr>
              <a:t>enoviroment</a:t>
            </a:r>
            <a:r>
              <a:rPr lang="hr-HR" sz="1700" dirty="0">
                <a:solidFill>
                  <a:srgbClr val="FFFFFF"/>
                </a:solidFill>
              </a:rPr>
              <a:t>) – virtualna okolina za učenje. Naglasak je na cjelokupnom iskustvu učenja kod učenika i nastavnika. U nju je moguće integrirati različite vrste digitalnog sadržaja.*</a:t>
            </a:r>
          </a:p>
          <a:p>
            <a:pPr lvl="1">
              <a:buFontTx/>
              <a:buChar char="-"/>
            </a:pPr>
            <a:endParaRPr lang="hr-HR" sz="1700" dirty="0">
              <a:solidFill>
                <a:srgbClr val="FFFFFF"/>
              </a:solidFill>
            </a:endParaRPr>
          </a:p>
          <a:p>
            <a:pPr marL="457200" lvl="1" indent="0">
              <a:buNone/>
            </a:pPr>
            <a:r>
              <a:rPr lang="hr-HR" sz="1700" dirty="0">
                <a:solidFill>
                  <a:srgbClr val="FFFFFF"/>
                </a:solidFill>
              </a:rPr>
              <a:t>* E-učitelj- suvremena nastava uz pomoć tehnologije, 2016; 10</a:t>
            </a:r>
          </a:p>
        </p:txBody>
      </p:sp>
    </p:spTree>
    <p:extLst>
      <p:ext uri="{BB962C8B-B14F-4D97-AF65-F5344CB8AC3E}">
        <p14:creationId xmlns:p14="http://schemas.microsoft.com/office/powerpoint/2010/main" val="1268335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slov 1">
            <a:extLst>
              <a:ext uri="{FF2B5EF4-FFF2-40B4-BE49-F238E27FC236}">
                <a16:creationId xmlns:a16="http://schemas.microsoft.com/office/drawing/2014/main" id="{DE535F46-0E2C-967E-102C-80B93BE78D22}"/>
              </a:ext>
            </a:extLst>
          </p:cNvPr>
          <p:cNvSpPr>
            <a:spLocks noGrp="1"/>
          </p:cNvSpPr>
          <p:nvPr>
            <p:ph type="title"/>
          </p:nvPr>
        </p:nvSpPr>
        <p:spPr>
          <a:xfrm>
            <a:off x="1102368" y="1877492"/>
            <a:ext cx="4030132" cy="3215373"/>
          </a:xfrm>
        </p:spPr>
        <p:txBody>
          <a:bodyPr>
            <a:normAutofit/>
          </a:bodyPr>
          <a:lstStyle/>
          <a:p>
            <a:pPr algn="ctr"/>
            <a:r>
              <a:rPr lang="hr-HR">
                <a:solidFill>
                  <a:schemeClr val="bg1"/>
                </a:solidFill>
              </a:rPr>
              <a:t>ZADATAK!</a:t>
            </a:r>
          </a:p>
        </p:txBody>
      </p:sp>
      <p:grpSp>
        <p:nvGrpSpPr>
          <p:cNvPr id="16" name="Group 15">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7" name="Freeform: Shape 16">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8" name="Freeform: Shape 17">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20"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4" name="Oval 23">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Oval 25">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Rezervirano mjesto sadržaja 2">
            <a:extLst>
              <a:ext uri="{FF2B5EF4-FFF2-40B4-BE49-F238E27FC236}">
                <a16:creationId xmlns:a16="http://schemas.microsoft.com/office/drawing/2014/main" id="{39E3B5B0-1BEC-F893-DF36-EF72AC4FE5F1}"/>
              </a:ext>
            </a:extLst>
          </p:cNvPr>
          <p:cNvSpPr>
            <a:spLocks noGrp="1"/>
          </p:cNvSpPr>
          <p:nvPr>
            <p:ph idx="1"/>
          </p:nvPr>
        </p:nvSpPr>
        <p:spPr>
          <a:xfrm>
            <a:off x="6234868" y="1130846"/>
            <a:ext cx="5217173" cy="4351338"/>
          </a:xfrm>
        </p:spPr>
        <p:txBody>
          <a:bodyPr>
            <a:normAutofit/>
          </a:bodyPr>
          <a:lstStyle/>
          <a:p>
            <a:r>
              <a:rPr lang="hr-HR" dirty="0">
                <a:solidFill>
                  <a:schemeClr val="bg1"/>
                </a:solidFill>
              </a:rPr>
              <a:t>Ovisno o vlastitim interesima ili sukladno prije napisanoj pripremi osmislite jedan edukativni sadržaj koristeći on </a:t>
            </a:r>
            <a:r>
              <a:rPr lang="hr-HR">
                <a:solidFill>
                  <a:schemeClr val="bg1"/>
                </a:solidFill>
              </a:rPr>
              <a:t>line alat prikazan </a:t>
            </a:r>
            <a:r>
              <a:rPr lang="hr-HR" dirty="0">
                <a:solidFill>
                  <a:schemeClr val="bg1"/>
                </a:solidFill>
              </a:rPr>
              <a:t>danas ili neki drugi alat koji vam je poznat od prije.</a:t>
            </a:r>
          </a:p>
        </p:txBody>
      </p:sp>
      <p:grpSp>
        <p:nvGrpSpPr>
          <p:cNvPr id="28"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29" name="Freeform: Shape 28">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402740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AEBFCD5-5356-4326-8D39-8235A46CD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809" y="1187311"/>
            <a:ext cx="5089552" cy="4483379"/>
          </a:xfrm>
          <a:prstGeom prst="rect">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14848-248A-47DD-88E0-95099D951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301" y="1178924"/>
            <a:ext cx="5089552" cy="448337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18BDA89-0D2C-4C4E-99F6-D7A220FE4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787" y="1130846"/>
            <a:ext cx="5039475" cy="4439266"/>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aphic 38">
            <a:extLst>
              <a:ext uri="{FF2B5EF4-FFF2-40B4-BE49-F238E27FC236}">
                <a16:creationId xmlns:a16="http://schemas.microsoft.com/office/drawing/2014/main" id="{6B67BE95-96EF-433C-9F29-B0732AA6B6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40" y="1424181"/>
            <a:ext cx="1355538" cy="503582"/>
            <a:chOff x="2267504" y="2540250"/>
            <a:chExt cx="1990951" cy="739640"/>
          </a:xfrm>
          <a:solidFill>
            <a:schemeClr val="bg1"/>
          </a:solidFill>
        </p:grpSpPr>
        <p:sp>
          <p:nvSpPr>
            <p:cNvPr id="17" name="Freeform: Shape 16">
              <a:extLst>
                <a:ext uri="{FF2B5EF4-FFF2-40B4-BE49-F238E27FC236}">
                  <a16:creationId xmlns:a16="http://schemas.microsoft.com/office/drawing/2014/main" id="{AD324976-1596-4B76-A61C-5626816B24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C44DEF24-FB22-48A2-8257-B97AD7E1AA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endParaRPr lang="en-US"/>
            </a:p>
          </p:txBody>
        </p:sp>
      </p:grpSp>
      <p:sp>
        <p:nvSpPr>
          <p:cNvPr id="20" name="Graphic 212">
            <a:extLst>
              <a:ext uri="{FF2B5EF4-FFF2-40B4-BE49-F238E27FC236}">
                <a16:creationId xmlns:a16="http://schemas.microsoft.com/office/drawing/2014/main" id="{7CE98B01-ED41-482F-AFA1-19C7FA7C0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2" name="Graphic 212">
            <a:extLst>
              <a:ext uri="{FF2B5EF4-FFF2-40B4-BE49-F238E27FC236}">
                <a16:creationId xmlns:a16="http://schemas.microsoft.com/office/drawing/2014/main" id="{B9CABDD0-8DF6-4974-A224-9A2A81778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502" y="629793"/>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grpSp>
        <p:nvGrpSpPr>
          <p:cNvPr id="24" name="Graphic 4">
            <a:extLst>
              <a:ext uri="{FF2B5EF4-FFF2-40B4-BE49-F238E27FC236}">
                <a16:creationId xmlns:a16="http://schemas.microsoft.com/office/drawing/2014/main" id="{D6E8B984-55B9-4A62-A043-997D00F0AE0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32680" y="5188771"/>
            <a:ext cx="1076787" cy="1076789"/>
            <a:chOff x="5829300" y="3162300"/>
            <a:chExt cx="532256" cy="532257"/>
          </a:xfrm>
          <a:solidFill>
            <a:schemeClr val="bg1"/>
          </a:solidFill>
        </p:grpSpPr>
        <p:sp>
          <p:nvSpPr>
            <p:cNvPr id="25" name="Freeform: Shape 24">
              <a:extLst>
                <a:ext uri="{FF2B5EF4-FFF2-40B4-BE49-F238E27FC236}">
                  <a16:creationId xmlns:a16="http://schemas.microsoft.com/office/drawing/2014/main" id="{D4FAF4A8-82EB-4F6F-B601-43EBF0BD12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6F2473F-E069-4558-9B41-E285BBE030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C9A4A76-2C9F-486C-9663-6A30A022D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8431DC7-D4CB-479A-AFA4-5B0C597A2E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0755DA1-6F28-4612-A4A7-B915468C6D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4616ED79-5475-49E6-A5FE-8D9DB12FB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1DCEB47-7140-4682-8DBF-7667BE28F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A931BD3-5A56-42F2-B6B5-647B28D1C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820E4C8E-4190-498D-9556-6DA668A81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54B2F30F-0B57-4D60-A087-CD6A471F68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C5E8C73-ED41-4214-AEE6-3C5F493846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1F94534-FE3E-476C-870B-E714E4A66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8DE6C1B0-4D58-4937-B2B7-B1207CA18F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a:p>
          </p:txBody>
        </p:sp>
      </p:grpSp>
      <p:sp>
        <p:nvSpPr>
          <p:cNvPr id="2" name="Naslov 1">
            <a:extLst>
              <a:ext uri="{FF2B5EF4-FFF2-40B4-BE49-F238E27FC236}">
                <a16:creationId xmlns:a16="http://schemas.microsoft.com/office/drawing/2014/main" id="{8B7BCB9A-43BC-A4C2-5102-D13CAD77D955}"/>
              </a:ext>
            </a:extLst>
          </p:cNvPr>
          <p:cNvSpPr>
            <a:spLocks noGrp="1"/>
          </p:cNvSpPr>
          <p:nvPr>
            <p:ph type="title"/>
          </p:nvPr>
        </p:nvSpPr>
        <p:spPr>
          <a:xfrm>
            <a:off x="838200" y="1391619"/>
            <a:ext cx="4905401" cy="4042196"/>
          </a:xfrm>
        </p:spPr>
        <p:txBody>
          <a:bodyPr>
            <a:normAutofit/>
          </a:bodyPr>
          <a:lstStyle/>
          <a:p>
            <a:pPr algn="ctr"/>
            <a:r>
              <a:rPr lang="hr-HR">
                <a:solidFill>
                  <a:schemeClr val="bg1"/>
                </a:solidFill>
              </a:rPr>
              <a:t>Literatura</a:t>
            </a:r>
          </a:p>
        </p:txBody>
      </p:sp>
      <p:sp>
        <p:nvSpPr>
          <p:cNvPr id="3" name="Rezervirano mjesto sadržaja 2">
            <a:extLst>
              <a:ext uri="{FF2B5EF4-FFF2-40B4-BE49-F238E27FC236}">
                <a16:creationId xmlns:a16="http://schemas.microsoft.com/office/drawing/2014/main" id="{0AD07A7B-C3AC-CEC4-AF0F-A23B0E1F24D7}"/>
              </a:ext>
            </a:extLst>
          </p:cNvPr>
          <p:cNvSpPr>
            <a:spLocks noGrp="1"/>
          </p:cNvSpPr>
          <p:nvPr>
            <p:ph idx="1"/>
          </p:nvPr>
        </p:nvSpPr>
        <p:spPr>
          <a:xfrm>
            <a:off x="6477270" y="1130846"/>
            <a:ext cx="4974771" cy="4351338"/>
          </a:xfrm>
        </p:spPr>
        <p:txBody>
          <a:bodyPr>
            <a:normAutofit lnSpcReduction="10000"/>
          </a:bodyPr>
          <a:lstStyle/>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https://egolms.com/zasto-e-ucenje-hr.html</a:t>
            </a:r>
            <a:endParaRPr lang="hr-HR" sz="1500"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rPr>
              <a:t>Jandrić, P.; Krčelić, D. i </a:t>
            </a:r>
            <a:r>
              <a:rPr lang="hr-HR" sz="1500" dirty="0" err="1">
                <a:solidFill>
                  <a:schemeClr val="bg1"/>
                </a:solidFill>
                <a:latin typeface="Times New Roman" panose="02020603050405020304" pitchFamily="18" charset="0"/>
                <a:cs typeface="Times New Roman" panose="02020603050405020304" pitchFamily="18" charset="0"/>
              </a:rPr>
              <a:t>Hazl</a:t>
            </a:r>
            <a:r>
              <a:rPr lang="hr-HR" sz="1500" dirty="0">
                <a:solidFill>
                  <a:schemeClr val="bg1"/>
                </a:solidFill>
                <a:latin typeface="Times New Roman" panose="02020603050405020304" pitchFamily="18" charset="0"/>
                <a:cs typeface="Times New Roman" panose="02020603050405020304" pitchFamily="18" charset="0"/>
              </a:rPr>
              <a:t>, V. (2015). Priručnik za osposobljavanje trenera u primjeni i provedbi programa e-učenja i kombiniranog učenja. Zagreb: Hrvatski zavod za zapošljavanje. </a:t>
            </a:r>
          </a:p>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http://www.skolskidnevnik.net/2013/02/drustvene-mreze-u-nastavi/</a:t>
            </a:r>
            <a:endParaRPr lang="hr-HR" sz="1500"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hlinkClick r:id="rId4" action="ppaction://hlinkfile">
                  <a:extLst>
                    <a:ext uri="{A12FA001-AC4F-418D-AE19-62706E023703}">
                      <ahyp:hlinkClr xmlns:ahyp="http://schemas.microsoft.com/office/drawing/2018/hyperlinkcolor" val="tx"/>
                    </a:ext>
                  </a:extLst>
                </a:hlinkClick>
              </a:rPr>
              <a:t>file:///C:/Users/Tania/Downloads/R9-Postajeme-ucitelj_FINAL.pdf</a:t>
            </a:r>
            <a:endParaRPr lang="hr-HR" sz="1500"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https://scarfedigitalsandbox.teach.educ.ubc.ca/sections-model-assessing-technologies-in-the-classroom/</a:t>
            </a:r>
            <a:endParaRPr lang="hr-HR" sz="1500"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r>
              <a:rPr lang="en-US" sz="1500" dirty="0">
                <a:solidFill>
                  <a:schemeClr val="bg1"/>
                </a:solidFill>
                <a:latin typeface="Times New Roman" panose="02020603050405020304" pitchFamily="18" charset="0"/>
                <a:cs typeface="Times New Roman" panose="02020603050405020304" pitchFamily="18" charset="0"/>
              </a:rPr>
              <a:t>Bates A. W, Poole G. (2003). Effective Teaching in Higher Education. (str. 47-53). San Francisco: Jossey-Bass.</a:t>
            </a:r>
            <a:endParaRPr lang="hr-HR" sz="1500"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r>
              <a:rPr lang="hr-HR" sz="1500" dirty="0">
                <a:solidFill>
                  <a:schemeClr val="bg1"/>
                </a:solidFill>
                <a:latin typeface="Times New Roman" panose="02020603050405020304" pitchFamily="18" charset="0"/>
                <a:cs typeface="Times New Roman" panose="02020603050405020304" pitchFamily="18" charset="0"/>
              </a:rPr>
              <a:t>Delić </a:t>
            </a:r>
            <a:r>
              <a:rPr lang="hr-HR" sz="1500" dirty="0" err="1">
                <a:solidFill>
                  <a:schemeClr val="bg1"/>
                </a:solidFill>
                <a:latin typeface="Times New Roman" panose="02020603050405020304" pitchFamily="18" charset="0"/>
                <a:cs typeface="Times New Roman" panose="02020603050405020304" pitchFamily="18" charset="0"/>
              </a:rPr>
              <a:t>Hederić</a:t>
            </a:r>
            <a:r>
              <a:rPr lang="hr-HR" sz="1500" dirty="0">
                <a:solidFill>
                  <a:schemeClr val="bg1"/>
                </a:solidFill>
                <a:latin typeface="Times New Roman" panose="02020603050405020304" pitchFamily="18" charset="0"/>
                <a:cs typeface="Times New Roman" panose="02020603050405020304" pitchFamily="18" charset="0"/>
              </a:rPr>
              <a:t>, M. (2021</a:t>
            </a:r>
            <a:r>
              <a:rPr lang="hr-HR" sz="1100" b="1" dirty="0">
                <a:solidFill>
                  <a:schemeClr val="bg1"/>
                </a:solidFill>
                <a:latin typeface="Times New Roman" panose="02020603050405020304" pitchFamily="18" charset="0"/>
                <a:cs typeface="Times New Roman" panose="02020603050405020304" pitchFamily="18" charset="0"/>
              </a:rPr>
              <a:t>). </a:t>
            </a:r>
            <a:r>
              <a:rPr lang="pl-PL" sz="1100" b="1" i="1" u="none" strike="noStrike" baseline="0" dirty="0">
                <a:solidFill>
                  <a:schemeClr val="bg1"/>
                </a:solidFill>
                <a:latin typeface="Times New Roman" panose="02020603050405020304" pitchFamily="18" charset="0"/>
                <a:cs typeface="Times New Roman" panose="02020603050405020304" pitchFamily="18" charset="0"/>
              </a:rPr>
              <a:t>PRIMJENA INFORMACIJSKO-KOMUNIKACIJSKE TEHNOLOGIJE U OBRAZOVANJU. </a:t>
            </a:r>
            <a:r>
              <a:rPr lang="hr-HR" sz="1300" i="0" u="none" strike="noStrike" baseline="0" dirty="0">
                <a:solidFill>
                  <a:schemeClr val="bg1"/>
                </a:solidFill>
                <a:latin typeface="Times New Roman" panose="02020603050405020304" pitchFamily="18" charset="0"/>
                <a:cs typeface="Times New Roman" panose="02020603050405020304" pitchFamily="18" charset="0"/>
              </a:rPr>
              <a:t>Sveučilište Josipa Jurja Strossmayera u Osijeku, Ekonomski fakultet u Osijeku</a:t>
            </a:r>
            <a:endParaRPr lang="hr-HR" sz="1300" i="1" dirty="0">
              <a:solidFill>
                <a:schemeClr val="bg1"/>
              </a:solidFill>
              <a:latin typeface="Times New Roman" panose="02020603050405020304" pitchFamily="18" charset="0"/>
              <a:cs typeface="Times New Roman" panose="02020603050405020304" pitchFamily="18" charset="0"/>
            </a:endParaRPr>
          </a:p>
          <a:p>
            <a:pPr marL="514350" indent="-514350">
              <a:buAutoNum type="arabicPeriod"/>
            </a:pPr>
            <a:endParaRPr lang="hr-HR" sz="1500" dirty="0">
              <a:solidFill>
                <a:schemeClr val="bg1"/>
              </a:solidFill>
            </a:endParaRPr>
          </a:p>
        </p:txBody>
      </p:sp>
    </p:spTree>
    <p:extLst>
      <p:ext uri="{BB962C8B-B14F-4D97-AF65-F5344CB8AC3E}">
        <p14:creationId xmlns:p14="http://schemas.microsoft.com/office/powerpoint/2010/main" val="4224214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Picture 11" descr="Metal tic-tac-toe game pieces">
            <a:extLst>
              <a:ext uri="{FF2B5EF4-FFF2-40B4-BE49-F238E27FC236}">
                <a16:creationId xmlns:a16="http://schemas.microsoft.com/office/drawing/2014/main" id="{BC29D723-E130-DAB9-4879-D2EB98471D07}"/>
              </a:ext>
            </a:extLst>
          </p:cNvPr>
          <p:cNvPicPr>
            <a:picLocks noChangeAspect="1"/>
          </p:cNvPicPr>
          <p:nvPr/>
        </p:nvPicPr>
        <p:blipFill rotWithShape="1">
          <a:blip r:embed="rId3">
            <a:duotone>
              <a:prstClr val="black"/>
              <a:schemeClr val="tx2">
                <a:tint val="45000"/>
                <a:satMod val="400000"/>
              </a:schemeClr>
            </a:duotone>
            <a:alphaModFix amt="12000"/>
          </a:blip>
          <a:srcRect t="19239" b="5761"/>
          <a:stretch/>
        </p:blipFill>
        <p:spPr>
          <a:xfrm>
            <a:off x="20" y="1"/>
            <a:ext cx="12191980" cy="6858000"/>
          </a:xfrm>
          <a:prstGeom prst="rect">
            <a:avLst/>
          </a:prstGeom>
        </p:spPr>
      </p:pic>
      <p:sp>
        <p:nvSpPr>
          <p:cNvPr id="2" name="Naslov 1">
            <a:extLst>
              <a:ext uri="{FF2B5EF4-FFF2-40B4-BE49-F238E27FC236}">
                <a16:creationId xmlns:a16="http://schemas.microsoft.com/office/drawing/2014/main" id="{90029C5E-3FF3-123D-B848-C910B0B370C1}"/>
              </a:ext>
            </a:extLst>
          </p:cNvPr>
          <p:cNvSpPr>
            <a:spLocks noGrp="1"/>
          </p:cNvSpPr>
          <p:nvPr>
            <p:ph type="title"/>
          </p:nvPr>
        </p:nvSpPr>
        <p:spPr/>
        <p:txBody>
          <a:bodyPr>
            <a:normAutofit/>
          </a:bodyPr>
          <a:lstStyle/>
          <a:p>
            <a:endParaRPr lang="hr-HR"/>
          </a:p>
        </p:txBody>
      </p:sp>
      <p:sp>
        <p:nvSpPr>
          <p:cNvPr id="3" name="Rezervirano mjesto sadržaja 2">
            <a:extLst>
              <a:ext uri="{FF2B5EF4-FFF2-40B4-BE49-F238E27FC236}">
                <a16:creationId xmlns:a16="http://schemas.microsoft.com/office/drawing/2014/main" id="{A22D7309-2903-3C68-E2C3-D96398A90EFB}"/>
              </a:ext>
            </a:extLst>
          </p:cNvPr>
          <p:cNvSpPr>
            <a:spLocks noGrp="1"/>
          </p:cNvSpPr>
          <p:nvPr>
            <p:ph idx="1"/>
          </p:nvPr>
        </p:nvSpPr>
        <p:spPr/>
        <p:txBody>
          <a:bodyPr>
            <a:normAutofit/>
          </a:bodyPr>
          <a:lstStyle/>
          <a:p>
            <a:r>
              <a:rPr lang="hr-HR" dirty="0"/>
              <a:t>U početnom razvoju e-učenja dominirale su licencirane virtualne okoline, dok su se kasnije počeli razvijati sustavi sa otvorenim kodom te su na taj način postali i dostupniji.</a:t>
            </a:r>
          </a:p>
          <a:p>
            <a:endParaRPr lang="hr-HR" dirty="0"/>
          </a:p>
          <a:p>
            <a:r>
              <a:rPr lang="hr-HR" dirty="0"/>
              <a:t>U Hrvatskom odgojno-obrazovnom sustavu najčešće se koristi </a:t>
            </a:r>
            <a:r>
              <a:rPr lang="hr-HR" dirty="0" err="1"/>
              <a:t>Moodle</a:t>
            </a:r>
            <a:r>
              <a:rPr lang="hr-HR" dirty="0"/>
              <a:t> kao softverska pozadina, a istu koristi i Hrvatska akademska i istraživačka mreža CARNet.</a:t>
            </a:r>
          </a:p>
          <a:p>
            <a:r>
              <a:rPr lang="hr-HR" dirty="0"/>
              <a:t>Koristi se i softverska inačica </a:t>
            </a:r>
            <a:r>
              <a:rPr lang="hr-HR" dirty="0" err="1"/>
              <a:t>Loomen</a:t>
            </a:r>
            <a:r>
              <a:rPr lang="hr-HR" dirty="0"/>
              <a:t> koja je dostupna svim nastavnicima i učiteljima.</a:t>
            </a:r>
          </a:p>
        </p:txBody>
      </p:sp>
    </p:spTree>
    <p:extLst>
      <p:ext uri="{BB962C8B-B14F-4D97-AF65-F5344CB8AC3E}">
        <p14:creationId xmlns:p14="http://schemas.microsoft.com/office/powerpoint/2010/main" val="2865082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9FA32753-2172-2F36-329C-AA79106627C4}"/>
              </a:ext>
            </a:extLst>
          </p:cNvPr>
          <p:cNvSpPr>
            <a:spLocks noGrp="1"/>
          </p:cNvSpPr>
          <p:nvPr>
            <p:ph idx="1"/>
          </p:nvPr>
        </p:nvSpPr>
        <p:spPr>
          <a:xfrm>
            <a:off x="4983480" y="695325"/>
            <a:ext cx="6487886" cy="5481638"/>
          </a:xfrm>
        </p:spPr>
        <p:txBody>
          <a:bodyPr>
            <a:normAutofit/>
          </a:bodyPr>
          <a:lstStyle/>
          <a:p>
            <a:pPr>
              <a:buFontTx/>
              <a:buChar char="-"/>
            </a:pPr>
            <a:r>
              <a:rPr lang="hr-HR" dirty="0"/>
              <a:t>Osim potpuno virtualnih okolina postoje samostalni digitalni sadržaji:</a:t>
            </a:r>
          </a:p>
          <a:p>
            <a:pPr lvl="1">
              <a:buFontTx/>
              <a:buChar char="-"/>
            </a:pPr>
            <a:r>
              <a:rPr lang="hr-HR" dirty="0"/>
              <a:t>Pomoću njih izrađujemo sadržaje koji se koriste zasebno, no možemo ih integrirati i unutar virtualne okoline.</a:t>
            </a:r>
          </a:p>
          <a:p>
            <a:pPr lvl="1">
              <a:buFontTx/>
              <a:buChar char="-"/>
            </a:pPr>
            <a:r>
              <a:rPr lang="hr-HR" dirty="0"/>
              <a:t>Postoje mnoge prednosti ovakvih sadržaja: prenosivost, različite multimedijalne mogućnosti.</a:t>
            </a:r>
          </a:p>
          <a:p>
            <a:pPr marL="0" indent="0">
              <a:buNone/>
            </a:pPr>
            <a:endParaRPr lang="hr-HR" dirty="0"/>
          </a:p>
          <a:p>
            <a:pPr>
              <a:buFontTx/>
              <a:buChar char="-"/>
            </a:pPr>
            <a:r>
              <a:rPr lang="hr-HR" dirty="0"/>
              <a:t>Dizajn uspješnog e-učenja zahtjeva istodobnu primjenu i jednih i drugih alata ovisno o željenim ishodima te ciljanoj skupini. </a:t>
            </a:r>
          </a:p>
        </p:txBody>
      </p:sp>
      <p:pic>
        <p:nvPicPr>
          <p:cNvPr id="5" name="Slika 4" descr="Slika na kojoj se prikazuje računalo, snimka zaslona, prijenosno računalo, dizajn&#10;&#10;Opis je automatski generiran">
            <a:extLst>
              <a:ext uri="{FF2B5EF4-FFF2-40B4-BE49-F238E27FC236}">
                <a16:creationId xmlns:a16="http://schemas.microsoft.com/office/drawing/2014/main" id="{0129017B-027A-8DCF-8A26-5644710C9CBC}"/>
              </a:ext>
            </a:extLst>
          </p:cNvPr>
          <p:cNvPicPr>
            <a:picLocks noChangeAspect="1"/>
          </p:cNvPicPr>
          <p:nvPr/>
        </p:nvPicPr>
        <p:blipFill rotWithShape="1">
          <a:blip r:embed="rId3">
            <a:extLst>
              <a:ext uri="{28A0092B-C50C-407E-A947-70E740481C1C}">
                <a14:useLocalDpi xmlns:a14="http://schemas.microsoft.com/office/drawing/2010/main" val="0"/>
              </a:ext>
            </a:extLst>
          </a:blip>
          <a:srcRect l="55065" r="13268"/>
          <a:stretch/>
        </p:blipFill>
        <p:spPr>
          <a:xfrm>
            <a:off x="20" y="10"/>
            <a:ext cx="4343380" cy="6857990"/>
          </a:xfrm>
          <a:prstGeom prst="rect">
            <a:avLst/>
          </a:prstGeom>
        </p:spPr>
      </p:pic>
    </p:spTree>
    <p:extLst>
      <p:ext uri="{BB962C8B-B14F-4D97-AF65-F5344CB8AC3E}">
        <p14:creationId xmlns:p14="http://schemas.microsoft.com/office/powerpoint/2010/main" val="3291442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Slika 3" descr="Slika na kojoj se prikazuje snimka zaslona, tekst, operacijski sustav, crtić&#10;&#10;Opis je automatski generiran">
            <a:extLst>
              <a:ext uri="{FF2B5EF4-FFF2-40B4-BE49-F238E27FC236}">
                <a16:creationId xmlns:a16="http://schemas.microsoft.com/office/drawing/2014/main" id="{4CE3B94A-47B8-9BA8-0C0D-E3DF91ECF6C8}"/>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b="1747"/>
          <a:stretch/>
        </p:blipFill>
        <p:spPr>
          <a:xfrm>
            <a:off x="20" y="10"/>
            <a:ext cx="12191979" cy="6857990"/>
          </a:xfrm>
          <a:prstGeom prst="rect">
            <a:avLst/>
          </a:prstGeom>
        </p:spPr>
      </p:pic>
      <p:sp>
        <p:nvSpPr>
          <p:cNvPr id="11"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rgbClr val="FFFFFF">
                <a:alpha val="75000"/>
              </a:srgb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zervirano mjesto sadržaja 2">
            <a:extLst>
              <a:ext uri="{FF2B5EF4-FFF2-40B4-BE49-F238E27FC236}">
                <a16:creationId xmlns:a16="http://schemas.microsoft.com/office/drawing/2014/main" id="{1D7C4D82-B4C1-C93E-C53E-878715ED0E3D}"/>
              </a:ext>
            </a:extLst>
          </p:cNvPr>
          <p:cNvSpPr>
            <a:spLocks noGrp="1"/>
          </p:cNvSpPr>
          <p:nvPr>
            <p:ph idx="1"/>
          </p:nvPr>
        </p:nvSpPr>
        <p:spPr>
          <a:xfrm>
            <a:off x="838200" y="2004446"/>
            <a:ext cx="10515600" cy="4176897"/>
          </a:xfrm>
        </p:spPr>
        <p:txBody>
          <a:bodyPr>
            <a:normAutofit fontScale="92500" lnSpcReduction="10000"/>
          </a:bodyPr>
          <a:lstStyle/>
          <a:p>
            <a:pPr marL="0" indent="0">
              <a:buNone/>
            </a:pPr>
            <a:r>
              <a:rPr lang="hr-HR" sz="2400" dirty="0">
                <a:solidFill>
                  <a:srgbClr val="FFFFFF"/>
                </a:solidFill>
              </a:rPr>
              <a:t>Primjeri samostalnih alata za izradu sadržaja:</a:t>
            </a:r>
          </a:p>
          <a:p>
            <a:pPr marL="514350" indent="-514350">
              <a:buAutoNum type="arabicPeriod"/>
            </a:pPr>
            <a:r>
              <a:rPr lang="hr-HR" sz="2400" dirty="0">
                <a:solidFill>
                  <a:srgbClr val="FFFFFF"/>
                </a:solidFill>
              </a:rPr>
              <a:t>Microsoft </a:t>
            </a:r>
            <a:r>
              <a:rPr lang="hr-HR" sz="2400" dirty="0" err="1">
                <a:solidFill>
                  <a:srgbClr val="FFFFFF"/>
                </a:solidFill>
              </a:rPr>
              <a:t>office</a:t>
            </a:r>
            <a:r>
              <a:rPr lang="hr-HR" sz="2400" dirty="0">
                <a:solidFill>
                  <a:srgbClr val="FFFFFF"/>
                </a:solidFill>
              </a:rPr>
              <a:t> alati (Word, Excel, PowerPoint…)</a:t>
            </a:r>
          </a:p>
          <a:p>
            <a:pPr marL="457200" lvl="1" indent="0">
              <a:buNone/>
            </a:pPr>
            <a:r>
              <a:rPr lang="hr-HR" dirty="0">
                <a:solidFill>
                  <a:srgbClr val="FFFFFF"/>
                </a:solidFill>
              </a:rPr>
              <a:t>-pružaju mogućnost izrade kvalitetnih materijala koji su lako prenosivi u svim virtualnim okolinama.</a:t>
            </a:r>
          </a:p>
          <a:p>
            <a:pPr marL="0" indent="0">
              <a:buNone/>
            </a:pPr>
            <a:r>
              <a:rPr lang="hr-HR" sz="2400" dirty="0">
                <a:solidFill>
                  <a:srgbClr val="FFFFFF"/>
                </a:solidFill>
              </a:rPr>
              <a:t>2. </a:t>
            </a:r>
            <a:r>
              <a:rPr lang="hr-HR" sz="2400" dirty="0" err="1">
                <a:solidFill>
                  <a:srgbClr val="FFFFFF"/>
                </a:solidFill>
              </a:rPr>
              <a:t>ISPring</a:t>
            </a:r>
            <a:r>
              <a:rPr lang="hr-HR" sz="2400" dirty="0">
                <a:solidFill>
                  <a:srgbClr val="FFFFFF"/>
                </a:solidFill>
              </a:rPr>
              <a:t> Free</a:t>
            </a:r>
          </a:p>
          <a:p>
            <a:pPr marL="0" indent="0">
              <a:buNone/>
            </a:pPr>
            <a:r>
              <a:rPr lang="hr-HR" sz="2400" dirty="0">
                <a:solidFill>
                  <a:srgbClr val="FFFFFF"/>
                </a:solidFill>
              </a:rPr>
              <a:t>	- besplatan alat koji PowerPoint prezentaciju pretvara u </a:t>
            </a:r>
            <a:r>
              <a:rPr lang="hr-HR" sz="2400" dirty="0" err="1">
                <a:solidFill>
                  <a:srgbClr val="FFFFFF"/>
                </a:solidFill>
              </a:rPr>
              <a:t>flash</a:t>
            </a:r>
            <a:r>
              <a:rPr lang="hr-HR" sz="2400" dirty="0">
                <a:solidFill>
                  <a:srgbClr val="FFFFFF"/>
                </a:solidFill>
              </a:rPr>
              <a:t> dokument, a time olakšava i lakši prijenos i praćenje rada učenika</a:t>
            </a:r>
          </a:p>
          <a:p>
            <a:pPr marL="0" indent="0">
              <a:buNone/>
            </a:pPr>
            <a:r>
              <a:rPr lang="hr-HR" sz="2400" dirty="0">
                <a:solidFill>
                  <a:srgbClr val="FFFFFF"/>
                </a:solidFill>
              </a:rPr>
              <a:t>3. </a:t>
            </a:r>
            <a:r>
              <a:rPr lang="hr-HR" sz="2400" dirty="0" err="1">
                <a:solidFill>
                  <a:srgbClr val="FFFFFF"/>
                </a:solidFill>
              </a:rPr>
              <a:t>Audacity</a:t>
            </a:r>
            <a:endParaRPr lang="hr-HR" sz="2400" dirty="0">
              <a:solidFill>
                <a:srgbClr val="FFFFFF"/>
              </a:solidFill>
            </a:endParaRPr>
          </a:p>
          <a:p>
            <a:pPr marL="0" indent="0">
              <a:buNone/>
            </a:pPr>
            <a:r>
              <a:rPr lang="hr-HR" sz="2400" dirty="0">
                <a:solidFill>
                  <a:srgbClr val="FFFFFF"/>
                </a:solidFill>
              </a:rPr>
              <a:t>	- besplatan alat koji  omogućava obradu snimljenih videozapisa te povezivanje tih zapisa sa drugim sadržajima*.</a:t>
            </a:r>
          </a:p>
          <a:p>
            <a:pPr marL="0" indent="0">
              <a:buNone/>
            </a:pPr>
            <a:endParaRPr lang="hr-HR" sz="1900" dirty="0">
              <a:solidFill>
                <a:srgbClr val="FFFFFF"/>
              </a:solidFill>
            </a:endParaRPr>
          </a:p>
          <a:p>
            <a:pPr marL="0" indent="0">
              <a:buNone/>
            </a:pPr>
            <a:r>
              <a:rPr lang="hr-HR" sz="1900" dirty="0">
                <a:solidFill>
                  <a:srgbClr val="FFFFFF"/>
                </a:solidFill>
              </a:rPr>
              <a:t>*</a:t>
            </a:r>
            <a:r>
              <a:rPr lang="hr-HR" sz="1900" dirty="0" err="1">
                <a:solidFill>
                  <a:srgbClr val="FFFFFF"/>
                </a:solidFill>
              </a:rPr>
              <a:t>Jandrić,Krčelić</a:t>
            </a:r>
            <a:r>
              <a:rPr lang="hr-HR" sz="1900" dirty="0">
                <a:solidFill>
                  <a:srgbClr val="FFFFFF"/>
                </a:solidFill>
              </a:rPr>
              <a:t> i Hazl,2015.</a:t>
            </a:r>
          </a:p>
          <a:p>
            <a:pPr marL="0" indent="0">
              <a:buNone/>
            </a:pPr>
            <a:endParaRPr lang="hr-HR" sz="1900" dirty="0">
              <a:solidFill>
                <a:srgbClr val="FFFFFF"/>
              </a:solidFill>
            </a:endParaRPr>
          </a:p>
        </p:txBody>
      </p:sp>
    </p:spTree>
    <p:extLst>
      <p:ext uri="{BB962C8B-B14F-4D97-AF65-F5344CB8AC3E}">
        <p14:creationId xmlns:p14="http://schemas.microsoft.com/office/powerpoint/2010/main" val="3704038808"/>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ka 4" descr="Slika na kojoj se prikazuje osoba&#10;&#10;Opis je automatski generiran">
            <a:extLst>
              <a:ext uri="{FF2B5EF4-FFF2-40B4-BE49-F238E27FC236}">
                <a16:creationId xmlns:a16="http://schemas.microsoft.com/office/drawing/2014/main" id="{DB9BFC48-F104-3600-8096-7D326CCD8484}"/>
              </a:ext>
            </a:extLst>
          </p:cNvPr>
          <p:cNvPicPr>
            <a:picLocks noChangeAspect="1"/>
          </p:cNvPicPr>
          <p:nvPr/>
        </p:nvPicPr>
        <p:blipFill rotWithShape="1">
          <a:blip r:embed="rId2">
            <a:extLst>
              <a:ext uri="{28A0092B-C50C-407E-A947-70E740481C1C}">
                <a14:useLocalDpi xmlns:a14="http://schemas.microsoft.com/office/drawing/2010/main" val="0"/>
              </a:ext>
            </a:extLst>
          </a:blip>
          <a:srcRect l="4164" t="9091" r="24009" b="-1"/>
          <a:stretch/>
        </p:blipFill>
        <p:spPr>
          <a:xfrm>
            <a:off x="3522468" y="10"/>
            <a:ext cx="8669532" cy="6857990"/>
          </a:xfrm>
          <a:prstGeom prst="rect">
            <a:avLst/>
          </a:prstGeom>
        </p:spPr>
      </p:pic>
      <p:sp>
        <p:nvSpPr>
          <p:cNvPr id="17" name="Rectangle 1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Naslov 1">
            <a:extLst>
              <a:ext uri="{FF2B5EF4-FFF2-40B4-BE49-F238E27FC236}">
                <a16:creationId xmlns:a16="http://schemas.microsoft.com/office/drawing/2014/main" id="{B2D06CE4-1BA5-B149-2951-AEA8D95C3865}"/>
              </a:ext>
            </a:extLst>
          </p:cNvPr>
          <p:cNvSpPr>
            <a:spLocks noGrp="1"/>
          </p:cNvSpPr>
          <p:nvPr>
            <p:ph type="title"/>
          </p:nvPr>
        </p:nvSpPr>
        <p:spPr>
          <a:xfrm>
            <a:off x="371094" y="1161288"/>
            <a:ext cx="3438144" cy="1124712"/>
          </a:xfrm>
        </p:spPr>
        <p:txBody>
          <a:bodyPr anchor="b">
            <a:normAutofit/>
          </a:bodyPr>
          <a:lstStyle/>
          <a:p>
            <a:r>
              <a:rPr lang="hr-HR" sz="2800"/>
              <a:t>Društvene mreže u obrazovanju</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zervirano mjesto sadržaja 2">
            <a:extLst>
              <a:ext uri="{FF2B5EF4-FFF2-40B4-BE49-F238E27FC236}">
                <a16:creationId xmlns:a16="http://schemas.microsoft.com/office/drawing/2014/main" id="{95377139-DFE7-94A5-9AAF-BFEF7452136C}"/>
              </a:ext>
            </a:extLst>
          </p:cNvPr>
          <p:cNvSpPr>
            <a:spLocks noGrp="1"/>
          </p:cNvSpPr>
          <p:nvPr>
            <p:ph idx="1"/>
          </p:nvPr>
        </p:nvSpPr>
        <p:spPr>
          <a:xfrm>
            <a:off x="371093" y="2718054"/>
            <a:ext cx="5943982" cy="3502532"/>
          </a:xfrm>
        </p:spPr>
        <p:txBody>
          <a:bodyPr anchor="t">
            <a:normAutofit lnSpcReduction="10000"/>
          </a:bodyPr>
          <a:lstStyle/>
          <a:p>
            <a:r>
              <a:rPr lang="hr-HR" sz="1800" b="0" i="0" dirty="0">
                <a:effectLst/>
                <a:latin typeface="Times New Roman" panose="02020603050405020304" pitchFamily="18" charset="0"/>
                <a:cs typeface="Times New Roman" panose="02020603050405020304" pitchFamily="18" charset="0"/>
              </a:rPr>
              <a:t>Društveni mediji su aktualnost našega društva i rezultat tehnologija koje utječe na načine na koje dijelimo i prikupljamo informacije, te načine kako komuniciramo. </a:t>
            </a:r>
          </a:p>
          <a:p>
            <a:r>
              <a:rPr lang="hr-HR" sz="1800" b="0" i="0" dirty="0">
                <a:effectLst/>
                <a:latin typeface="Times New Roman" panose="02020603050405020304" pitchFamily="18" charset="0"/>
                <a:cs typeface="Times New Roman" panose="02020603050405020304" pitchFamily="18" charset="0"/>
              </a:rPr>
              <a:t>Različite škole koriste </a:t>
            </a:r>
            <a:r>
              <a:rPr lang="hr-HR" sz="1800" b="0" i="0" u="sng" dirty="0">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društvene mreže</a:t>
            </a:r>
            <a:r>
              <a:rPr lang="hr-HR" sz="1800" b="0" i="0" dirty="0">
                <a:effectLst/>
                <a:latin typeface="Times New Roman" panose="02020603050405020304" pitchFamily="18" charset="0"/>
                <a:cs typeface="Times New Roman" panose="02020603050405020304" pitchFamily="18" charset="0"/>
              </a:rPr>
              <a:t> drugačije. Neke za komunikaciju s roditeljima i učenicima ili pak kako bi unaprijedili učenje jer društvene mreže omogućuju studentima da se povežu u obliku virtualne zajednice </a:t>
            </a:r>
            <a:r>
              <a:rPr lang="hr-HR" sz="1200" b="0" i="0" dirty="0">
                <a:effectLst/>
                <a:latin typeface="Times New Roman" panose="02020603050405020304" pitchFamily="18" charset="0"/>
                <a:cs typeface="Times New Roman" panose="02020603050405020304" pitchFamily="18" charset="0"/>
              </a:rPr>
              <a:t>(http://www.skolskidnevnik.net/2013/02/drustvene-mreze-u-nastavi/)</a:t>
            </a:r>
          </a:p>
          <a:p>
            <a:endParaRPr lang="hr-HR" sz="1800" dirty="0">
              <a:latin typeface="Times New Roman" panose="02020603050405020304" pitchFamily="18" charset="0"/>
              <a:cs typeface="Times New Roman" panose="02020603050405020304" pitchFamily="18" charset="0"/>
            </a:endParaRPr>
          </a:p>
          <a:p>
            <a:r>
              <a:rPr lang="hr-HR" sz="1800" dirty="0">
                <a:latin typeface="Times New Roman" panose="02020603050405020304" pitchFamily="18" charset="0"/>
                <a:cs typeface="Times New Roman" panose="02020603050405020304" pitchFamily="18" charset="0"/>
              </a:rPr>
              <a:t>Pri korištenju društvenih mreža važno je obratiti pažnju na tri ključna izazova: zaštitu podataka učenika, upozoravanje o prekomjernom online dijeljenju te prevenciji elektroničkog nasilja. </a:t>
            </a:r>
            <a:r>
              <a:rPr lang="hr-HR" sz="1200" dirty="0">
                <a:latin typeface="Times New Roman" panose="02020603050405020304" pitchFamily="18" charset="0"/>
                <a:cs typeface="Times New Roman" panose="02020603050405020304" pitchFamily="18" charset="0"/>
              </a:rPr>
              <a:t>(</a:t>
            </a:r>
            <a:r>
              <a:rPr lang="hr-HR" sz="1200" dirty="0"/>
              <a:t>E-učitelj- suvremena nastava uz pomoć tehnologije, 2016,13)</a:t>
            </a:r>
            <a:endParaRPr lang="hr-H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17826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Naslov 1">
            <a:extLst>
              <a:ext uri="{FF2B5EF4-FFF2-40B4-BE49-F238E27FC236}">
                <a16:creationId xmlns:a16="http://schemas.microsoft.com/office/drawing/2014/main" id="{8C34DD15-C6E8-D731-9018-D6A2723993AE}"/>
              </a:ext>
            </a:extLst>
          </p:cNvPr>
          <p:cNvSpPr>
            <a:spLocks noGrp="1"/>
          </p:cNvSpPr>
          <p:nvPr>
            <p:ph type="title"/>
          </p:nvPr>
        </p:nvSpPr>
        <p:spPr>
          <a:xfrm>
            <a:off x="838200" y="448721"/>
            <a:ext cx="4707671" cy="1225650"/>
          </a:xfrm>
        </p:spPr>
        <p:txBody>
          <a:bodyPr anchor="b">
            <a:normAutofit/>
          </a:bodyPr>
          <a:lstStyle/>
          <a:p>
            <a:r>
              <a:rPr lang="hr-HR" sz="3800">
                <a:solidFill>
                  <a:schemeClr val="bg1"/>
                </a:solidFill>
              </a:rPr>
              <a:t>Najčešće korištene društvene mreže:</a:t>
            </a:r>
          </a:p>
        </p:txBody>
      </p:sp>
      <p:cxnSp>
        <p:nvCxnSpPr>
          <p:cNvPr id="12"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Rezervirano mjesto sadržaja 2">
            <a:extLst>
              <a:ext uri="{FF2B5EF4-FFF2-40B4-BE49-F238E27FC236}">
                <a16:creationId xmlns:a16="http://schemas.microsoft.com/office/drawing/2014/main" id="{AAFA21B3-0A2E-3792-6A79-CD408E90CFC8}"/>
              </a:ext>
            </a:extLst>
          </p:cNvPr>
          <p:cNvSpPr>
            <a:spLocks noGrp="1"/>
          </p:cNvSpPr>
          <p:nvPr>
            <p:ph idx="1"/>
          </p:nvPr>
        </p:nvSpPr>
        <p:spPr>
          <a:xfrm>
            <a:off x="897769" y="1909192"/>
            <a:ext cx="5666547" cy="3723093"/>
          </a:xfrm>
        </p:spPr>
        <p:txBody>
          <a:bodyPr>
            <a:normAutofit fontScale="92500"/>
          </a:bodyPr>
          <a:lstStyle/>
          <a:p>
            <a:pPr marL="514350" indent="-514350">
              <a:buAutoNum type="arabicPeriod"/>
            </a:pPr>
            <a:r>
              <a:rPr lang="hr-HR" sz="2000" dirty="0">
                <a:solidFill>
                  <a:schemeClr val="bg1"/>
                </a:solidFill>
              </a:rPr>
              <a:t>FACEBOOK</a:t>
            </a:r>
          </a:p>
          <a:p>
            <a:pPr>
              <a:buFontTx/>
              <a:buChar char="-"/>
            </a:pPr>
            <a:r>
              <a:rPr lang="hr-HR" sz="2000" dirty="0">
                <a:solidFill>
                  <a:schemeClr val="bg1"/>
                </a:solidFill>
              </a:rPr>
              <a:t>Komercijalna društvena mreža koje je svoje mjesto pronašla i u obrazovne svrhe. Danas se velik broj on line edukacija može pronaći upravo putem ove mreže. Također, velik broj učenika stalno je povezan sa istom te je kontinuirana mogućnost komunikacije.</a:t>
            </a:r>
          </a:p>
          <a:p>
            <a:pPr marL="0" indent="0">
              <a:buNone/>
            </a:pPr>
            <a:r>
              <a:rPr lang="hr-HR" sz="2000" dirty="0">
                <a:solidFill>
                  <a:schemeClr val="bg1"/>
                </a:solidFill>
              </a:rPr>
              <a:t>2. </a:t>
            </a:r>
            <a:r>
              <a:rPr lang="hr-HR" sz="2000" dirty="0" err="1">
                <a:solidFill>
                  <a:schemeClr val="bg1"/>
                </a:solidFill>
              </a:rPr>
              <a:t>eTwinning</a:t>
            </a:r>
            <a:endParaRPr lang="hr-HR" sz="2000" dirty="0">
              <a:solidFill>
                <a:schemeClr val="bg1"/>
              </a:solidFill>
            </a:endParaRPr>
          </a:p>
          <a:p>
            <a:pPr marL="0" indent="0">
              <a:buNone/>
            </a:pPr>
            <a:r>
              <a:rPr lang="hr-HR" sz="2000" dirty="0">
                <a:solidFill>
                  <a:schemeClr val="bg1"/>
                </a:solidFill>
              </a:rPr>
              <a:t>- Mreža koja je osmišljena za potrebe obrazovanja na području Europe. Svi korisnici su odgojno-obrazovnog profila te učenici. Ova mreža omogućava povezivanje i suradnju učitelja i učenika i različitih dijelova Europe, kao i dijeljenje iskustava te različitih projekata. </a:t>
            </a: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Slika 4" descr="Slika na kojoj se prikazuje kocka, Mehanička slagalica, igra s kockama&#10;&#10;Opis je automatski generiran">
            <a:extLst>
              <a:ext uri="{FF2B5EF4-FFF2-40B4-BE49-F238E27FC236}">
                <a16:creationId xmlns:a16="http://schemas.microsoft.com/office/drawing/2014/main" id="{02D8F1C2-B6DD-220C-C137-CD7CBBAB7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5453" y="1537790"/>
            <a:ext cx="5666547" cy="3782420"/>
          </a:xfrm>
          <a:prstGeom prst="rect">
            <a:avLst/>
          </a:prstGeom>
        </p:spPr>
      </p:pic>
    </p:spTree>
    <p:extLst>
      <p:ext uri="{BB962C8B-B14F-4D97-AF65-F5344CB8AC3E}">
        <p14:creationId xmlns:p14="http://schemas.microsoft.com/office/powerpoint/2010/main" val="2594454634"/>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4547</TotalTime>
  <Words>3497</Words>
  <Application>Microsoft Office PowerPoint</Application>
  <PresentationFormat>Široki zaslon</PresentationFormat>
  <Paragraphs>153</Paragraphs>
  <Slides>41</Slides>
  <Notes>0</Notes>
  <HiddenSlides>0</HiddenSlides>
  <MMClips>0</MMClips>
  <ScaleCrop>false</ScaleCrop>
  <HeadingPairs>
    <vt:vector size="6" baseType="variant">
      <vt:variant>
        <vt:lpstr>Korišteni fontovi</vt:lpstr>
      </vt:variant>
      <vt:variant>
        <vt:i4>8</vt:i4>
      </vt:variant>
      <vt:variant>
        <vt:lpstr>Tema</vt:lpstr>
      </vt:variant>
      <vt:variant>
        <vt:i4>1</vt:i4>
      </vt:variant>
      <vt:variant>
        <vt:lpstr>Naslovi slajdova</vt:lpstr>
      </vt:variant>
      <vt:variant>
        <vt:i4>41</vt:i4>
      </vt:variant>
    </vt:vector>
  </HeadingPairs>
  <TitlesOfParts>
    <vt:vector size="50" baseType="lpstr">
      <vt:lpstr>Meiryo</vt:lpstr>
      <vt:lpstr>Amasis MT Pro Light</vt:lpstr>
      <vt:lpstr>Arial</vt:lpstr>
      <vt:lpstr>Arial</vt:lpstr>
      <vt:lpstr>Calibri</vt:lpstr>
      <vt:lpstr>Calibri Light</vt:lpstr>
      <vt:lpstr>Open Sans</vt:lpstr>
      <vt:lpstr>Times New Roman</vt:lpstr>
      <vt:lpstr>Tema sustava Office</vt:lpstr>
      <vt:lpstr>MODUL 5: E- UČENJE  Platforme za e-učenje</vt:lpstr>
      <vt:lpstr>Što su platforme za e-učenje?</vt:lpstr>
      <vt:lpstr>PowerPoint prezentacija</vt:lpstr>
      <vt:lpstr>Virtualne okoline ili samostalni alati?</vt:lpstr>
      <vt:lpstr>PowerPoint prezentacija</vt:lpstr>
      <vt:lpstr>PowerPoint prezentacija</vt:lpstr>
      <vt:lpstr>PowerPoint prezentacija</vt:lpstr>
      <vt:lpstr>Društvene mreže u obrazovanju</vt:lpstr>
      <vt:lpstr>Najčešće korištene društvene mreže:</vt:lpstr>
      <vt:lpstr>PowerPoint prezentacija</vt:lpstr>
      <vt:lpstr>Pregled IKT-a u suvremenoj nastavi</vt:lpstr>
      <vt:lpstr>PowerPoint prezentacija</vt:lpstr>
      <vt:lpstr>KAKO ODABRATI ALAT ZA E-UČENJE?</vt:lpstr>
      <vt:lpstr>PowerPoint prezentacija</vt:lpstr>
      <vt:lpstr>PowerPoint prezentacija</vt:lpstr>
      <vt:lpstr>PowerPoint prezentacija</vt:lpstr>
      <vt:lpstr>PowerPoint prezentacija</vt:lpstr>
      <vt:lpstr>PowerPoint prezentacija</vt:lpstr>
      <vt:lpstr>POOWTOON</vt:lpstr>
      <vt:lpstr>PowerPoint prezentacija</vt:lpstr>
      <vt:lpstr>ADOBE alati</vt:lpstr>
      <vt:lpstr>PIKTOCHART</vt:lpstr>
      <vt:lpstr>MENTIMETAR</vt:lpstr>
      <vt:lpstr>PowerPoint prezentacija</vt:lpstr>
      <vt:lpstr>MICROSOFT OFFICE 365</vt:lpstr>
      <vt:lpstr>QUIZLET</vt:lpstr>
      <vt:lpstr>LeraningApps</vt:lpstr>
      <vt:lpstr>Google Forms</vt:lpstr>
      <vt:lpstr>PowerPoint prezentacija</vt:lpstr>
      <vt:lpstr>PIXTON</vt:lpstr>
      <vt:lpstr>COGGLE</vt:lpstr>
      <vt:lpstr>YAMMER</vt:lpstr>
      <vt:lpstr>EDMODO</vt:lpstr>
      <vt:lpstr>WORDWALL</vt:lpstr>
      <vt:lpstr>NatGeo MapMaker</vt:lpstr>
      <vt:lpstr>WIZER</vt:lpstr>
      <vt:lpstr>MOZAWEB</vt:lpstr>
      <vt:lpstr>PowerPoint prezentacija</vt:lpstr>
      <vt:lpstr>MICROSOFT TEAMS</vt:lpstr>
      <vt:lpstr>ZADATAK!</vt:lpstr>
      <vt:lpstr>Literatura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Platforme za e-učenje</dc:title>
  <dc:creator>Tania Mulc</dc:creator>
  <cp:lastModifiedBy>Tania Mulc</cp:lastModifiedBy>
  <cp:revision>30</cp:revision>
  <dcterms:created xsi:type="dcterms:W3CDTF">2023-06-06T11:59:39Z</dcterms:created>
  <dcterms:modified xsi:type="dcterms:W3CDTF">2023-08-04T11:04:51Z</dcterms:modified>
</cp:coreProperties>
</file>