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ransition spd="slow">
    <p:random/>
  </p:transition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0FF442D-45F6-CA1B-BFFE-C2F7F8EB5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48575"/>
            <a:ext cx="10318418" cy="5244801"/>
          </a:xfrm>
        </p:spPr>
        <p:txBody>
          <a:bodyPr/>
          <a:lstStyle/>
          <a:p>
            <a:r>
              <a:rPr lang="pl-PL" dirty="0"/>
              <a:t>ONLINE I DIGITALNI ALATI ZA KORIŠTENJE U OBRAZOVANJU</a:t>
            </a:r>
            <a:endParaRPr lang="hr-HR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962198B5-7FB7-18BF-DB01-685A3AAAE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9823075" cy="742279"/>
          </a:xfrm>
        </p:spPr>
        <p:txBody>
          <a:bodyPr>
            <a:normAutofit lnSpcReduction="10000"/>
          </a:bodyPr>
          <a:lstStyle/>
          <a:p>
            <a:pPr algn="r"/>
            <a:r>
              <a:rPr lang="hr-HR" dirty="0"/>
              <a:t>Erik </a:t>
            </a:r>
            <a:r>
              <a:rPr lang="hr-HR" dirty="0" err="1"/>
              <a:t>Šneler</a:t>
            </a:r>
            <a:endParaRPr lang="hr-HR" dirty="0"/>
          </a:p>
          <a:p>
            <a:pPr algn="r"/>
            <a:r>
              <a:rPr lang="hr-HR" dirty="0" err="1"/>
              <a:t>Oš</a:t>
            </a:r>
            <a:r>
              <a:rPr lang="hr-HR" dirty="0"/>
              <a:t> brod </a:t>
            </a:r>
            <a:r>
              <a:rPr lang="hr-HR" dirty="0" err="1"/>
              <a:t>moravice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696779095"/>
      </p:ext>
    </p:extLst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6812234B-246A-99EA-5D8B-B7D84D37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788" y="382385"/>
            <a:ext cx="10777492" cy="1492132"/>
          </a:xfrm>
        </p:spPr>
        <p:txBody>
          <a:bodyPr/>
          <a:lstStyle/>
          <a:p>
            <a:pPr algn="ctr"/>
            <a:r>
              <a:rPr lang="pl-PL" dirty="0"/>
              <a:t>Quizlet – učenje na drugačiji način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1F33FB4C-246F-673C-FB94-054E869D46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5220" y="2285999"/>
            <a:ext cx="4407856" cy="4292354"/>
          </a:xfrm>
        </p:spPr>
        <p:txBody>
          <a:bodyPr/>
          <a:lstStyle/>
          <a:p>
            <a:pPr algn="just"/>
            <a:r>
              <a:rPr lang="hr-HR" dirty="0" err="1"/>
              <a:t>Quizlet</a:t>
            </a:r>
            <a:r>
              <a:rPr lang="hr-HR" dirty="0"/>
              <a:t> je digitalni alat koji na različite načine učenicima omogućava savladavanje nastavnog sadržaja uz pomoć obrazovnih kartica (eng. </a:t>
            </a:r>
            <a:r>
              <a:rPr lang="hr-HR" dirty="0" err="1"/>
              <a:t>Flashcards</a:t>
            </a:r>
            <a:r>
              <a:rPr lang="hr-HR" dirty="0"/>
              <a:t>). Nastavnicima omogućava izradu obrazovnih kartica kao dodatni nastavni sadržaj. Alat je dostupan u najnovijim varijantama svih preglednika i aplikacija za Android i </a:t>
            </a:r>
            <a:r>
              <a:rPr lang="hr-HR" dirty="0" err="1"/>
              <a:t>iOS</a:t>
            </a:r>
            <a:r>
              <a:rPr lang="hr-HR" dirty="0"/>
              <a:t> mobilne uređaje.</a:t>
            </a:r>
          </a:p>
          <a:p>
            <a:pPr algn="just"/>
            <a:r>
              <a:rPr lang="hr-HR" dirty="0"/>
              <a:t>Težina korištenja – 1/3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EA587DE9-3BB0-6B56-CAB3-D39FF1F65CA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5950" y="2573625"/>
            <a:ext cx="6130678" cy="380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1283642"/>
      </p:ext>
    </p:extLst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4A0A463-A5CE-8576-331F-4A8C5783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LearningApps – jednostavna izrada alata za nastavu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223897BA-DCDA-08A3-EA47-9B7F58D19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4800600" cy="430123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dirty="0" err="1"/>
              <a:t>LearningApps</a:t>
            </a:r>
            <a:r>
              <a:rPr lang="hr-HR" dirty="0"/>
              <a:t> je mrežno sjedište gdje korisnici mogu pronaći različite besplatne alate ili pomoću predložaka izraditi vlastite za primjenu u nastavi. Alati su napravljeni i osmišljeni kao maleni interaktivni moduli koji se mogu uključiti u nastavne materijale, ali i primijeniti za samostalno učenje. Za korištenje postojećih alata nije potrebna prijava ili registracija i korisnik ih može primijeniti u nastavi bez ograničenja. Ako korisnik odluči izraditi vlastiti alat prema jednom od dostupnih predložaka, bit će potrebna registracija ili prijava ako korisnik već posjeduje korisnički račun.</a:t>
            </a:r>
          </a:p>
          <a:p>
            <a:pPr algn="just"/>
            <a:r>
              <a:rPr lang="hr-HR" dirty="0"/>
              <a:t>Težina korištenja – 2/3</a:t>
            </a:r>
          </a:p>
          <a:p>
            <a:pPr algn="just"/>
            <a:endParaRPr lang="hr-HR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53DA71FF-6DA1-13C9-21F0-D47FEF221F4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8901" y="2064058"/>
            <a:ext cx="5390660" cy="471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085285"/>
      </p:ext>
    </p:extLst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B42C801-FABF-AABE-290C-4E9CC9822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Google </a:t>
            </a:r>
            <a:r>
              <a:rPr lang="hr-HR" dirty="0" err="1"/>
              <a:t>Forms</a:t>
            </a:r>
            <a:r>
              <a:rPr lang="hr-HR" dirty="0"/>
              <a:t> (Obrasci)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C3ED835D-E962-E777-BCDE-27A2FC83A6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43189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/>
              <a:t>Google </a:t>
            </a:r>
            <a:r>
              <a:rPr lang="hr-HR" dirty="0" err="1"/>
              <a:t>Forms</a:t>
            </a:r>
            <a:r>
              <a:rPr lang="hr-HR" dirty="0"/>
              <a:t> sastavni je dio Google </a:t>
            </a:r>
            <a:r>
              <a:rPr lang="hr-HR" dirty="0" err="1"/>
              <a:t>Drivea</a:t>
            </a:r>
            <a:r>
              <a:rPr lang="hr-HR" dirty="0"/>
              <a:t> (Google Diska), a služi za izradu online anketa, upitnika ili kvizova. Besplatan je i omogućuje kreiranje neograničene količine formi i omogućava pregled i statističku analizu odgovora. Google </a:t>
            </a:r>
            <a:r>
              <a:rPr lang="hr-HR" dirty="0" err="1"/>
              <a:t>Forms</a:t>
            </a:r>
            <a:r>
              <a:rPr lang="hr-HR" dirty="0"/>
              <a:t> omogućava različite varijante odgovora na pitanja: tekstualni, odlomak teksta, više izbora, </a:t>
            </a:r>
            <a:r>
              <a:rPr lang="hr-HR" dirty="0" err="1"/>
              <a:t>checkbox</a:t>
            </a:r>
            <a:r>
              <a:rPr lang="hr-HR" dirty="0"/>
              <a:t>, padajući izbornik, ljestvica, mreža, datum i vrijeme. Pokraj je pitanja u formu moguće dodati zaglavlje, prekid stranice, sliku i video. </a:t>
            </a:r>
          </a:p>
          <a:p>
            <a:pPr algn="just"/>
            <a:r>
              <a:rPr lang="hr-HR" dirty="0"/>
              <a:t>Težina korištenja – 2/3</a:t>
            </a:r>
          </a:p>
          <a:p>
            <a:pPr algn="just"/>
            <a:endParaRPr lang="hr-HR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ED224FEB-6F93-6BE8-C43B-2E5EE003F83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7900" y="2286000"/>
            <a:ext cx="5835033" cy="424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6694598"/>
      </p:ext>
    </p:extLst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A46F3DD-FCC7-1EDE-6AE0-ABC6EE446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Hot </a:t>
            </a:r>
            <a:r>
              <a:rPr lang="hr-HR" dirty="0" err="1"/>
              <a:t>Potatoes</a:t>
            </a:r>
            <a:r>
              <a:rPr lang="hr-HR" dirty="0"/>
              <a:t> – kreiranje online ispita znanja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783D427E-CF02-5208-3578-B1C9E7CA32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1953" y="2285999"/>
            <a:ext cx="4965947" cy="4189615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Hot </a:t>
            </a:r>
            <a:r>
              <a:rPr lang="hr-HR" dirty="0" err="1"/>
              <a:t>Potatoes</a:t>
            </a:r>
            <a:r>
              <a:rPr lang="hr-HR" dirty="0"/>
              <a:t> je alat što se sastoji od šest aplikacija koje omogućuju izradu interaktivnih vježbi i kvizova za web. Uključuje odabire između više odgovora, kratkih odgovora, križaljke, nadopunjavanje praznine, uparivanje/slaganje po redoslijedu i riječi s izmiješanim poretkom. Alat ima mogućnost kombiniranja više kvizova u jednu veliku cjelinu. Alat se može preuzeti na Hot </a:t>
            </a:r>
            <a:r>
              <a:rPr lang="hr-HR" dirty="0" err="1"/>
              <a:t>Potatoes</a:t>
            </a:r>
            <a:r>
              <a:rPr lang="hr-HR" dirty="0"/>
              <a:t> službenoj stranici.</a:t>
            </a:r>
          </a:p>
          <a:p>
            <a:pPr algn="just"/>
            <a:r>
              <a:rPr lang="hr-HR" dirty="0"/>
              <a:t>Težina korištenja – 1/3</a:t>
            </a:r>
          </a:p>
        </p:txBody>
      </p:sp>
      <p:pic>
        <p:nvPicPr>
          <p:cNvPr id="12290" name="Picture 2" descr="Početno sučelje Hot Potatoes alata">
            <a:extLst>
              <a:ext uri="{FF2B5EF4-FFF2-40B4-BE49-F238E27FC236}">
                <a16:creationId xmlns:a16="http://schemas.microsoft.com/office/drawing/2014/main" xmlns="" id="{B2D3FEAD-4B66-4C1C-67E2-CE44938F53C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4102" y="2383829"/>
            <a:ext cx="5696687" cy="39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0241820"/>
      </p:ext>
    </p:extLst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660D9BD-FB6C-F4DF-CEE7-9C172D9C3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Pixton</a:t>
            </a:r>
            <a:r>
              <a:rPr lang="hr-HR" dirty="0"/>
              <a:t> – Udahnite život u strip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C5008430-8BE8-B6AF-6D07-D16996088B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6443" y="2285999"/>
            <a:ext cx="5193437" cy="4189615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 err="1"/>
              <a:t>Pixton</a:t>
            </a:r>
            <a:r>
              <a:rPr lang="hr-HR" dirty="0"/>
              <a:t> je jednostavan alat namijenjen izradi stripova s već unaprijed pripremljenim repozitorijem sadržaja. Postoji besplatan oblik korisničkog računa i nekoliko oblika plaćenog korisničkog računa. Besplatan korisnički račun omogućava namještanje položaja likova prema unaprijed definiranim pozama, komentiranje i ocjenjivanje stripova, sudjelovanje u natjecanjima, preuređivanje drugih stripova (gdje je autor omogućio), neograničena izrada stripova (samo za funkcionalnosti </a:t>
            </a:r>
            <a:r>
              <a:rPr lang="hr-HR" dirty="0" err="1"/>
              <a:t>Comic</a:t>
            </a:r>
            <a:r>
              <a:rPr lang="hr-HR" dirty="0"/>
              <a:t> Strip, </a:t>
            </a:r>
            <a:r>
              <a:rPr lang="hr-HR" dirty="0" err="1"/>
              <a:t>Storyboard</a:t>
            </a:r>
            <a:r>
              <a:rPr lang="hr-HR" dirty="0"/>
              <a:t>, </a:t>
            </a:r>
            <a:r>
              <a:rPr lang="hr-HR" dirty="0" err="1"/>
              <a:t>Graphic</a:t>
            </a:r>
            <a:r>
              <a:rPr lang="hr-HR" dirty="0"/>
              <a:t> </a:t>
            </a:r>
            <a:r>
              <a:rPr lang="hr-HR" dirty="0" err="1"/>
              <a:t>Novel</a:t>
            </a:r>
            <a:r>
              <a:rPr lang="hr-HR" dirty="0"/>
              <a:t> osnovni predlošci).</a:t>
            </a:r>
          </a:p>
          <a:p>
            <a:pPr algn="just"/>
            <a:r>
              <a:rPr lang="hr-HR" dirty="0"/>
              <a:t>Težina korištenja – 2/3</a:t>
            </a:r>
          </a:p>
          <a:p>
            <a:pPr algn="just"/>
            <a:endParaRPr lang="hr-HR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CA4439B1-4E64-8CDE-E5D1-A02214AC787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8761" y="2285999"/>
            <a:ext cx="5594173" cy="404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6155890"/>
      </p:ext>
    </p:extLst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4C1DA72-61BC-DA23-A2FC-A723EB426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Coggle</a:t>
            </a:r>
            <a:r>
              <a:rPr lang="hr-HR" dirty="0"/>
              <a:t> – umne mape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B74DB154-9951-9B69-A25F-71CE34C11D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4199" y="2285999"/>
            <a:ext cx="5299968" cy="4425519"/>
          </a:xfrm>
        </p:spPr>
        <p:txBody>
          <a:bodyPr>
            <a:normAutofit fontScale="92500"/>
          </a:bodyPr>
          <a:lstStyle/>
          <a:p>
            <a:pPr algn="just"/>
            <a:r>
              <a:rPr lang="hr-HR" dirty="0" err="1"/>
              <a:t>Coggle</a:t>
            </a:r>
            <a:r>
              <a:rPr lang="hr-HR" dirty="0"/>
              <a:t> je digitalni alat namijenjen izradi umnih mapa. Prednost je </a:t>
            </a:r>
            <a:r>
              <a:rPr lang="hr-HR" dirty="0" err="1"/>
              <a:t>Coggle</a:t>
            </a:r>
            <a:r>
              <a:rPr lang="hr-HR" dirty="0"/>
              <a:t> alata jednostavnost i minimalizam. Svrha je </a:t>
            </a:r>
            <a:r>
              <a:rPr lang="hr-HR" dirty="0" err="1"/>
              <a:t>Coggle</a:t>
            </a:r>
            <a:r>
              <a:rPr lang="hr-HR" dirty="0"/>
              <a:t> alata brza, jednostavna i pregledna izrada umnih mapa. Stvaranjem prve umne mapa prolazi se određena vrsta priručnika koji je po završetku također dostupan s lijeve strane radne površine. Tekst za svaki element mape se može uređivati s „</a:t>
            </a:r>
            <a:r>
              <a:rPr lang="hr-HR" dirty="0" err="1"/>
              <a:t>bold</a:t>
            </a:r>
            <a:r>
              <a:rPr lang="hr-HR" dirty="0"/>
              <a:t>“, „</a:t>
            </a:r>
            <a:r>
              <a:rPr lang="hr-HR" dirty="0" err="1"/>
              <a:t>italic</a:t>
            </a:r>
            <a:r>
              <a:rPr lang="hr-HR" dirty="0"/>
              <a:t>“ i „</a:t>
            </a:r>
            <a:r>
              <a:rPr lang="hr-HR" dirty="0" err="1"/>
              <a:t>hyperlink</a:t>
            </a:r>
            <a:r>
              <a:rPr lang="hr-HR" dirty="0"/>
              <a:t>“ funkcionalnostima i posebnim </a:t>
            </a:r>
            <a:r>
              <a:rPr lang="hr-HR" dirty="0" err="1"/>
              <a:t>Markdown</a:t>
            </a:r>
            <a:r>
              <a:rPr lang="hr-HR" dirty="0"/>
              <a:t> formatiranjem teksta za koji postoje upute. Pored teksta moguće je dodati slike jednostavnom „drag </a:t>
            </a:r>
            <a:r>
              <a:rPr lang="hr-HR" dirty="0" err="1"/>
              <a:t>and</a:t>
            </a:r>
            <a:r>
              <a:rPr lang="hr-HR" dirty="0"/>
              <a:t> drop“ funkcijom. </a:t>
            </a:r>
          </a:p>
          <a:p>
            <a:pPr algn="just"/>
            <a:r>
              <a:rPr lang="hr-HR" dirty="0"/>
              <a:t>Težina korištenja – 2/3</a:t>
            </a:r>
          </a:p>
          <a:p>
            <a:pPr marL="0" indent="0" algn="just">
              <a:buNone/>
            </a:pPr>
            <a:endParaRPr lang="hr-HR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BAB59ABD-6878-6163-1144-6E1172AA4B2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8737" y="1864070"/>
            <a:ext cx="5299967" cy="484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8315618"/>
      </p:ext>
    </p:extLst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5987967-D98F-D513-9B2A-6F1A61948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Yammer</a:t>
            </a:r>
            <a:r>
              <a:rPr lang="hr-HR" dirty="0"/>
              <a:t> društvena mreža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DC571C1-E129-893F-FA94-A3485A39B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931" y="2285999"/>
            <a:ext cx="5362113" cy="4345619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 err="1"/>
              <a:t>Yammer</a:t>
            </a:r>
            <a:r>
              <a:rPr lang="hr-HR" dirty="0"/>
              <a:t> je društvena mreža koja pripada alatu Office 365. </a:t>
            </a:r>
            <a:r>
              <a:rPr lang="hr-HR" dirty="0" err="1"/>
              <a:t>Yammer</a:t>
            </a:r>
            <a:r>
              <a:rPr lang="hr-HR" dirty="0"/>
              <a:t> je zamišljen kao poslovna društvena mreža kojom se održavaju aktivnosti komunikacije i suradnje, ali u kontroliranoj zatvorenoj okolini. </a:t>
            </a:r>
            <a:r>
              <a:rPr lang="hr-HR" dirty="0" err="1"/>
              <a:t>Yammer</a:t>
            </a:r>
            <a:r>
              <a:rPr lang="hr-HR" dirty="0"/>
              <a:t> možemo usporediti s Facebook društvenom mrežom, ali u ovom slučaju pristup imaju samo oni koji imaju korisničke podatke institucije koja omogućava korištenje mreže, što je idealno za korištenje u školskom okruženju jer su učenici zaštićeni od nepoznatih osoba dok je Facebook otvorena mreža kojoj imaju pristup svi korisnici svijeta. </a:t>
            </a:r>
          </a:p>
          <a:p>
            <a:pPr algn="just"/>
            <a:r>
              <a:rPr lang="hr-HR" dirty="0"/>
              <a:t>Težina korištenja – 1/3</a:t>
            </a:r>
          </a:p>
          <a:p>
            <a:pPr algn="just"/>
            <a:endParaRPr lang="hr-HR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835688FD-7C90-BE90-BEA4-19BD67D06BB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3044" y="2285999"/>
            <a:ext cx="5555809" cy="472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2943160"/>
      </p:ext>
    </p:extLst>
  </p:cSld>
  <p:clrMapOvr>
    <a:masterClrMapping/>
  </p:clrMapOvr>
  <p:transition spd="slow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173EFFF-30AC-9A04-E7DA-150EB31C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Edmodo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10AA2F6D-955F-672B-DF59-AC962B871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1" y="1790700"/>
            <a:ext cx="4686300" cy="4823164"/>
          </a:xfrm>
        </p:spPr>
        <p:txBody>
          <a:bodyPr>
            <a:normAutofit fontScale="92500"/>
          </a:bodyPr>
          <a:lstStyle/>
          <a:p>
            <a:pPr algn="just"/>
            <a:r>
              <a:rPr lang="hr-HR" dirty="0"/>
              <a:t>Što je </a:t>
            </a:r>
            <a:r>
              <a:rPr lang="hr-HR" dirty="0" err="1"/>
              <a:t>Edmodo</a:t>
            </a:r>
            <a:r>
              <a:rPr lang="hr-HR" dirty="0"/>
              <a:t>? Kratko se i jasno može utvrditi kako je “</a:t>
            </a:r>
            <a:r>
              <a:rPr lang="hr-HR" dirty="0" err="1"/>
              <a:t>Edmodo</a:t>
            </a:r>
            <a:r>
              <a:rPr lang="hr-HR" dirty="0"/>
              <a:t> Facebook za učenje”. Povezanost dolazi od trenutka kada ugledate sučelje </a:t>
            </a:r>
            <a:r>
              <a:rPr lang="hr-HR" dirty="0" err="1"/>
              <a:t>Edmoda</a:t>
            </a:r>
            <a:r>
              <a:rPr lang="hr-HR" dirty="0"/>
              <a:t> koje nalikuje sučelju Facebooka što učenicima olakšava korištenje i prihvaćanje </a:t>
            </a:r>
            <a:r>
              <a:rPr lang="hr-HR" dirty="0" err="1"/>
              <a:t>Edmoda</a:t>
            </a:r>
            <a:r>
              <a:rPr lang="hr-HR" dirty="0"/>
              <a:t> u nastavi.</a:t>
            </a:r>
          </a:p>
          <a:p>
            <a:pPr algn="just"/>
            <a:r>
              <a:rPr lang="hr-HR" dirty="0" err="1"/>
              <a:t>Edmodo</a:t>
            </a:r>
            <a:r>
              <a:rPr lang="hr-HR" dirty="0"/>
              <a:t> je vrsta društvene mreže nastala godine 2008. i od tada je u stalnom razvoju. Cilj je povezati učitelje u zajednice i olakšati im pristup i dijeljenje materijala i znanja. Omogućava suradnju u manjim grupama (simulacija razreda) između učitelja i učenika.</a:t>
            </a:r>
          </a:p>
          <a:p>
            <a:pPr algn="just"/>
            <a:r>
              <a:rPr lang="hr-HR" dirty="0"/>
              <a:t> Težina korištenja – 1/3</a:t>
            </a:r>
          </a:p>
          <a:p>
            <a:pPr algn="just"/>
            <a:endParaRPr lang="hr-HR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xmlns="" id="{F4167FDD-6C39-EAB8-4D96-123E6BB54B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3101" y="2847231"/>
            <a:ext cx="6166465" cy="334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7271308"/>
      </p:ext>
    </p:extLst>
  </p:cSld>
  <p:clrMapOvr>
    <a:masterClrMapping/>
  </p:clrMapOvr>
  <p:transition spd="slow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B00ACA0-5058-DEA5-1FCF-865A12281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Wordwall</a:t>
            </a:r>
            <a:r>
              <a:rPr lang="hr-HR" dirty="0"/>
              <a:t> – učimo igranjem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A44E0DCD-DBF1-B51E-C46A-BCBCD2DD0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4467225" cy="4324350"/>
          </a:xfrm>
        </p:spPr>
        <p:txBody>
          <a:bodyPr/>
          <a:lstStyle/>
          <a:p>
            <a:pPr algn="just"/>
            <a:r>
              <a:rPr lang="hr-HR" dirty="0" err="1"/>
              <a:t>Wordwall</a:t>
            </a:r>
            <a:r>
              <a:rPr lang="hr-HR" dirty="0"/>
              <a:t> je online alat za izradu interaktivnih igara u kojima je cilj doći do rješenja kroz razne zadatke u obliku popularnih igara, kao što je kviz, labirint, anagram, i drugi.  Alat je dostupan online putem web adrese https://wordwall.net/, a dostupan je u besplatnoj i naplatnoj verziji.</a:t>
            </a:r>
          </a:p>
          <a:p>
            <a:pPr algn="just"/>
            <a:r>
              <a:rPr lang="hr-HR" dirty="0"/>
              <a:t> Težina korištenja – 1/3</a:t>
            </a:r>
          </a:p>
          <a:p>
            <a:pPr marL="0" indent="0" algn="just">
              <a:buNone/>
            </a:pPr>
            <a:endParaRPr lang="hr-HR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xmlns="" id="{B067F096-CA40-5BD9-79DE-66106A4A0BA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6164" y="2603416"/>
            <a:ext cx="6479906" cy="340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8577514"/>
      </p:ext>
    </p:extLst>
  </p:cSld>
  <p:clrMapOvr>
    <a:masterClrMapping/>
  </p:clrMapOvr>
  <p:transition spd="slow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60A4E7D-1ABF-2617-3640-0A9DEA92A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NatGeo</a:t>
            </a:r>
            <a:r>
              <a:rPr lang="hr-HR" dirty="0"/>
              <a:t> </a:t>
            </a:r>
            <a:r>
              <a:rPr lang="hr-HR" dirty="0" err="1"/>
              <a:t>MapMaker</a:t>
            </a:r>
            <a:r>
              <a:rPr lang="hr-HR" dirty="0"/>
              <a:t> – izrada geografskih karata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8B4183F2-62C4-BF3F-34D7-0BE74990F6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504" y="2285999"/>
            <a:ext cx="5010335" cy="43988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dirty="0" err="1"/>
              <a:t>NatGeo</a:t>
            </a:r>
            <a:r>
              <a:rPr lang="hr-HR" dirty="0"/>
              <a:t> </a:t>
            </a:r>
            <a:r>
              <a:rPr lang="hr-HR" dirty="0" err="1"/>
              <a:t>MapMaker</a:t>
            </a:r>
            <a:r>
              <a:rPr lang="hr-HR" dirty="0"/>
              <a:t> je online alat koji je razvio National Geographic, a služi pregledu i izradi interaktivnih geografskih karata. Alat je besplatan i ne zahtjeva prethodnu registraciju, a pristupa mu se na adresi https://mapmaker.nationalgeographic.org/.  Prvenstveno je namijenjen nastavnicima i učenicima za istraživanje i prilagođavanje geografskih karata potrebama nastave. Pomoću </a:t>
            </a:r>
            <a:r>
              <a:rPr lang="hr-HR" dirty="0" err="1"/>
              <a:t>MapMakera</a:t>
            </a:r>
            <a:r>
              <a:rPr lang="hr-HR" dirty="0"/>
              <a:t> korisnik može saznati osnovne podatke i zanimljivosti o pojedinim državama, koristiti specijalizirane vrste karata, kreirati tematske karte, unositi oznake mjesta, mjeriti udaljenost te dodavati slike i videozapise na označena mjesta.</a:t>
            </a:r>
          </a:p>
          <a:p>
            <a:pPr algn="just"/>
            <a:r>
              <a:rPr lang="hr-HR" dirty="0"/>
              <a:t> Težina korištenja – 3/3</a:t>
            </a:r>
          </a:p>
          <a:p>
            <a:pPr algn="just"/>
            <a:endParaRPr lang="hr-HR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xmlns="" id="{25CA831C-89D0-DEF1-21CB-27CE4FC058E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6456" y="2603617"/>
            <a:ext cx="5840744" cy="322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9719893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xmlns="" id="{189E88B3-2EB8-1F7D-8D79-6CBAB027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Powtoon</a:t>
            </a:r>
            <a:endParaRPr lang="hr-HR" dirty="0"/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xmlns="" id="{BE56F767-900B-25A8-E418-BE6E0A556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4451042" cy="4354497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 err="1"/>
              <a:t>PowToon</a:t>
            </a:r>
            <a:r>
              <a:rPr lang="hr-HR" dirty="0"/>
              <a:t> je online alat za izradu animiranih videozapisa i prezentacija. Jednostavan je i zabavan za korištenje i istovremeno djelotvoran za prezentaciju sadržaja različitih namjena.  Videozapisi i prezentacije napravljeni pomoću </a:t>
            </a:r>
            <a:r>
              <a:rPr lang="hr-HR" dirty="0" err="1"/>
              <a:t>PowToona</a:t>
            </a:r>
            <a:r>
              <a:rPr lang="hr-HR" dirty="0"/>
              <a:t> omogućavaju lakše razumijevanje  sadržaja i prilagođenost ciljanoj publici i na slikovit i zabavan način prezentiranje (nastavnog) sadržaja, izvještaja, analiza rezultata, simulacija i sl.</a:t>
            </a:r>
          </a:p>
          <a:p>
            <a:r>
              <a:rPr lang="hr-HR" dirty="0"/>
              <a:t> Težina korištenja – 2/3</a:t>
            </a:r>
          </a:p>
        </p:txBody>
      </p:sp>
      <p:pic>
        <p:nvPicPr>
          <p:cNvPr id="1026" name="Picture 2" descr="Powtoon (Windows) keyboard shortcuts ‒ defkey">
            <a:extLst>
              <a:ext uri="{FF2B5EF4-FFF2-40B4-BE49-F238E27FC236}">
                <a16:creationId xmlns:a16="http://schemas.microsoft.com/office/drawing/2014/main" xmlns="" id="{E2ED1B77-671C-8302-9B4B-2A7AD402B9C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2724" y="2441692"/>
            <a:ext cx="6038726" cy="351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8172105"/>
      </p:ext>
    </p:extLst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66536C1-DCB6-B71E-AB8C-84AACF59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Wizer</a:t>
            </a:r>
            <a:r>
              <a:rPr lang="hr-HR" dirty="0"/>
              <a:t> – interaktivni radni listići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4F34877-9059-FF42-3464-46EFF3C39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0831" y="2104007"/>
            <a:ext cx="4800600" cy="4536489"/>
          </a:xfrm>
        </p:spPr>
        <p:txBody>
          <a:bodyPr>
            <a:normAutofit/>
          </a:bodyPr>
          <a:lstStyle/>
          <a:p>
            <a:pPr algn="just"/>
            <a:r>
              <a:rPr lang="hr-HR" dirty="0" err="1"/>
              <a:t>Wizer</a:t>
            </a:r>
            <a:r>
              <a:rPr lang="hr-HR" dirty="0"/>
              <a:t> je digitalni alat koji korisnicima omogućava izradu interaktivnih radnih listića za korištenje u nastavi ili kod kuće. Alat omogućava dodavanje različitih aktivnosti kako bi klasični radni listići postali zanimljiviji, dostupniji i interaktivniji. Aktivnosti koje se mogu dodati: pitanja otvorenog tipa i višestrukog izbora, popunjavanje praznina u tekstu, popunjavanje slike, uparivanje, tablice, razvrstavanje, crtanje i rasprava (diskusija).</a:t>
            </a:r>
          </a:p>
          <a:p>
            <a:pPr algn="just"/>
            <a:r>
              <a:rPr lang="hr-HR" dirty="0"/>
              <a:t> Težina korištenja – 2/3</a:t>
            </a:r>
          </a:p>
          <a:p>
            <a:pPr algn="just"/>
            <a:endParaRPr lang="hr-HR" dirty="0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xmlns="" id="{CD592B21-E181-388B-4366-8DF4D180844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1431" y="2718946"/>
            <a:ext cx="5964869" cy="364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5750958"/>
      </p:ext>
    </p:extLst>
  </p:cSld>
  <p:clrMapOvr>
    <a:masterClrMapping/>
  </p:clrMapOvr>
  <p:transition spd="slow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E556410-BF85-B0E3-18D0-27FCD9501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45" y="382385"/>
            <a:ext cx="10875145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 err="1"/>
              <a:t>GeoGebra</a:t>
            </a:r>
            <a:r>
              <a:rPr lang="hr-HR" dirty="0"/>
              <a:t> – interaktivna matematika iz svijeta otvorenih tehnologija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0079920-43DA-D3B4-E4AA-4F9D03E0C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695826" cy="4336742"/>
          </a:xfrm>
        </p:spPr>
        <p:txBody>
          <a:bodyPr>
            <a:normAutofit/>
          </a:bodyPr>
          <a:lstStyle/>
          <a:p>
            <a:pPr algn="just"/>
            <a:r>
              <a:rPr lang="hr-HR" dirty="0" err="1"/>
              <a:t>GeoGebra</a:t>
            </a:r>
            <a:r>
              <a:rPr lang="hr-HR" dirty="0"/>
              <a:t> je interaktivni digitalni alat čiji naziv, akronim dobiven spajanjem pojmova geometrije i algebre, upućuje da je ponajprije namijenjen učenju matematike. </a:t>
            </a:r>
            <a:r>
              <a:rPr lang="hr-HR" dirty="0" err="1"/>
              <a:t>GeoGebra</a:t>
            </a:r>
            <a:r>
              <a:rPr lang="hr-HR" dirty="0"/>
              <a:t> je dinamična i prikladna za više vrsta uređaja i neprekidno se radi na njezinom razvoju i nadogradnji alata. Koristeći veliki broj </a:t>
            </a:r>
            <a:r>
              <a:rPr lang="hr-HR" dirty="0" err="1"/>
              <a:t>preddefiniranih</a:t>
            </a:r>
            <a:r>
              <a:rPr lang="hr-HR" dirty="0"/>
              <a:t> naredbi, klasa i JS metoda, </a:t>
            </a:r>
            <a:r>
              <a:rPr lang="hr-HR" dirty="0" err="1"/>
              <a:t>GeoGebra</a:t>
            </a:r>
            <a:r>
              <a:rPr lang="hr-HR" dirty="0"/>
              <a:t> postaje moćan alat za programiranje interaktivnih vježbi i igara. </a:t>
            </a:r>
          </a:p>
          <a:p>
            <a:pPr algn="just"/>
            <a:r>
              <a:rPr lang="hr-HR" dirty="0"/>
              <a:t> Težina korištenja – 3/3</a:t>
            </a:r>
          </a:p>
          <a:p>
            <a:pPr algn="just"/>
            <a:endParaRPr lang="hr-HR" dirty="0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xmlns="" id="{C3806282-E72F-6639-1DD0-2F4AEBAE39C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0035" y="2949148"/>
            <a:ext cx="5701755" cy="276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5737864"/>
      </p:ext>
    </p:extLst>
  </p:cSld>
  <p:clrMapOvr>
    <a:masterClrMapping/>
  </p:clrMapOvr>
  <p:transition spd="slow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E0FE910-BB32-808A-F96F-0DB3210A9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mozaweb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3699BF4B-9F1B-DA13-66DB-AC89ABCB5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4191000" cy="4189615"/>
          </a:xfrm>
        </p:spPr>
        <p:txBody>
          <a:bodyPr/>
          <a:lstStyle/>
          <a:p>
            <a:pPr algn="just"/>
            <a:r>
              <a:rPr lang="hr-HR" dirty="0"/>
              <a:t>Učinkovit softver za prezentacije u učionici s digitalnim udžbenicima, animiranim prezentacijama i mrežnom funkcijom domaćih zadaća, kao i tisuće spektakularnih interaktivnih sadržaja (3D scene, obrazovne aplikacije, videozapisi, vježbe) koje i učenici mogu koristiti za učenje i vježbanje kod kuće.</a:t>
            </a:r>
          </a:p>
          <a:p>
            <a:pPr algn="just"/>
            <a:r>
              <a:rPr lang="hr-HR" dirty="0"/>
              <a:t> Težina korištenja – 2/3</a:t>
            </a:r>
          </a:p>
          <a:p>
            <a:pPr algn="just"/>
            <a:endParaRPr lang="hr-HR" dirty="0"/>
          </a:p>
        </p:txBody>
      </p:sp>
      <p:pic>
        <p:nvPicPr>
          <p:cNvPr id="21506" name="Picture 2" descr="Obrazovni softveri">
            <a:extLst>
              <a:ext uri="{FF2B5EF4-FFF2-40B4-BE49-F238E27FC236}">
                <a16:creationId xmlns:a16="http://schemas.microsoft.com/office/drawing/2014/main" xmlns="" id="{3283F46F-970C-F087-016D-717DF1B9616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1175" y="2478396"/>
            <a:ext cx="6488189" cy="43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6597668"/>
      </p:ext>
    </p:extLst>
  </p:cSld>
  <p:clrMapOvr>
    <a:masterClrMapping/>
  </p:clrMapOvr>
  <p:transition spd="slow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E8AB508-A582-F45C-0139-4A1FF621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zoom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A77FF42D-5DB0-33BB-DF35-6D85F6525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4800600" cy="4189615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Zoom je besplatna aplikacija za računala koja omogućava video komunikaciju između dvije i više osoba. Putem Zoom aplikacije moguće je održavati sastanke, treninge, </a:t>
            </a:r>
            <a:r>
              <a:rPr lang="hr-HR" dirty="0" err="1"/>
              <a:t>webinare</a:t>
            </a:r>
            <a:r>
              <a:rPr lang="hr-HR" dirty="0"/>
              <a:t> i slično. Putem Zoom aplikacije moguće je dijeliti dokumente, fotografije, videozapise. Također moguće je video i audio snimanje komunikacije, dijeljenje ekrana te korištenje ploče za pisanje i prezentiranje. Aplikacija je besplatna, jednostavna za korištenje te olakšava komunikaciju na daljinu. </a:t>
            </a:r>
          </a:p>
          <a:p>
            <a:pPr algn="just"/>
            <a:r>
              <a:rPr lang="hr-HR" dirty="0"/>
              <a:t> Težina korištenja – 1/3</a:t>
            </a:r>
          </a:p>
          <a:p>
            <a:pPr algn="just"/>
            <a:endParaRPr lang="hr-HR" dirty="0"/>
          </a:p>
        </p:txBody>
      </p:sp>
      <p:pic>
        <p:nvPicPr>
          <p:cNvPr id="22530" name="Picture 2" descr="U doba koronavirusa aplikacija Zoom veliki je hit; spaja školarce i  poslovne ljude. No, ima poveći sigurnosni problem | Telegram.hr">
            <a:extLst>
              <a:ext uri="{FF2B5EF4-FFF2-40B4-BE49-F238E27FC236}">
                <a16:creationId xmlns:a16="http://schemas.microsoft.com/office/drawing/2014/main" xmlns="" id="{1163C128-4126-FBF6-B8BD-FA968B9F2E3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164" y="2589439"/>
            <a:ext cx="5600217" cy="353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4720053"/>
      </p:ext>
    </p:extLst>
  </p:cSld>
  <p:clrMapOvr>
    <a:masterClrMapping/>
  </p:clrMapOvr>
  <p:transition spd="slow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19F97FD-BC5C-0134-EB09-FAF62B857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Microsoft </a:t>
            </a:r>
            <a:r>
              <a:rPr lang="hr-HR" dirty="0" err="1"/>
              <a:t>Teams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A610BF60-0FAB-8F39-A67B-71DE5271CF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8225" y="2285999"/>
            <a:ext cx="5211655" cy="434561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hr-HR" dirty="0"/>
              <a:t>Microsoft </a:t>
            </a:r>
            <a:r>
              <a:rPr lang="hr-HR" dirty="0" err="1"/>
              <a:t>Teams</a:t>
            </a:r>
            <a:r>
              <a:rPr lang="hr-HR" dirty="0"/>
              <a:t> aplikacija je za suradnju kreirana za hibridni rad kako biste vi i vaš tim mogli ostati informirani, organizirani i povezani – na jednom mjestu.</a:t>
            </a:r>
          </a:p>
          <a:p>
            <a:pPr algn="just"/>
            <a:r>
              <a:rPr lang="hr-HR" dirty="0"/>
              <a:t>Čavrljanje – Pošaljite poruku osobi ili grupi da biste razgovarali o poslu, projektima ili samo za zabavu.</a:t>
            </a:r>
          </a:p>
          <a:p>
            <a:pPr algn="just"/>
            <a:r>
              <a:rPr lang="hr-HR" dirty="0"/>
              <a:t>Timovi – Stvorite tim i kanale da biste okupili ljude i radili u fokusiranim prostorima s pomoću razgovora i datoteka.</a:t>
            </a:r>
          </a:p>
          <a:p>
            <a:pPr algn="just"/>
            <a:r>
              <a:rPr lang="hr-HR" dirty="0"/>
              <a:t>Kalendar – omogućuje povezivanje se s osobama prije, tijekom i nakon sastanka, što pronalaženje bilješki za sastanak i daljnje korake čini vrlo jednostavnim. Kalendar servisa </a:t>
            </a:r>
            <a:r>
              <a:rPr lang="hr-HR" dirty="0" err="1"/>
              <a:t>Teams</a:t>
            </a:r>
            <a:r>
              <a:rPr lang="hr-HR" dirty="0"/>
              <a:t> sinkronizira se s kalendarom programa Outlook.</a:t>
            </a:r>
          </a:p>
          <a:p>
            <a:pPr algn="just"/>
            <a:r>
              <a:rPr lang="hr-HR" dirty="0"/>
              <a:t> Težina korištenja – 2/3</a:t>
            </a:r>
          </a:p>
          <a:p>
            <a:pPr algn="just"/>
            <a:endParaRPr lang="hr-HR" dirty="0"/>
          </a:p>
          <a:p>
            <a:pPr algn="just"/>
            <a:endParaRPr lang="hr-HR" dirty="0"/>
          </a:p>
        </p:txBody>
      </p:sp>
      <p:pic>
        <p:nvPicPr>
          <p:cNvPr id="23554" name="Picture 2" descr="Prijavite se i započnite s radom u aplikaciji Teams">
            <a:extLst>
              <a:ext uri="{FF2B5EF4-FFF2-40B4-BE49-F238E27FC236}">
                <a16:creationId xmlns:a16="http://schemas.microsoft.com/office/drawing/2014/main" xmlns="" id="{44A811B9-0FD0-B95F-C536-37ACE65C2FB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0991" y="2676206"/>
            <a:ext cx="5233367" cy="315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0994841"/>
      </p:ext>
    </p:extLst>
  </p:cSld>
  <p:clrMapOvr>
    <a:masterClrMapping/>
  </p:clrMapOvr>
  <p:transition spd="slow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xmlns="" id="{85BDB87D-37D1-D0F8-4AF6-8AA63424DC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ZAHVALJUJEM NA POZORNOSTI!!!</a:t>
            </a:r>
          </a:p>
        </p:txBody>
      </p:sp>
      <p:sp>
        <p:nvSpPr>
          <p:cNvPr id="8" name="Podnaslov 7">
            <a:extLst>
              <a:ext uri="{FF2B5EF4-FFF2-40B4-BE49-F238E27FC236}">
                <a16:creationId xmlns:a16="http://schemas.microsoft.com/office/drawing/2014/main" xmlns="" id="{53B4F5FB-CFE0-6307-2499-FE2B0DC53D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424347853"/>
      </p:ext>
    </p:extLst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0AAFF86-EFA1-51DE-2C5E-FFE143182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youtube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B5A93F40-7977-7253-8E02-7F3ECE43C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4800600" cy="3883981"/>
          </a:xfrm>
        </p:spPr>
        <p:txBody>
          <a:bodyPr/>
          <a:lstStyle/>
          <a:p>
            <a:pPr algn="just"/>
            <a:r>
              <a:rPr lang="hr-H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YouTube je popularna mrežna usluga za razmjenu videozapisa na kojoj korisnici mogu postavljati, pregledavati, komentirati i ocjenjivati videozapise. Za postavljanje sadržaja potrebna je registracija, dok za pregledavanje nije, osim sadržaja koji nije primjeren za osobe mlađe od 18 godina.</a:t>
            </a:r>
          </a:p>
          <a:p>
            <a:pPr algn="just"/>
            <a:r>
              <a:rPr lang="hr-HR" dirty="0"/>
              <a:t> Težina korištenja – 1/3</a:t>
            </a:r>
          </a:p>
          <a:p>
            <a:pPr algn="just"/>
            <a:endParaRPr lang="hr-HR" dirty="0"/>
          </a:p>
        </p:txBody>
      </p:sp>
      <p:pic>
        <p:nvPicPr>
          <p:cNvPr id="2050" name="Picture 2" descr="HDS ZAMP i YouTube sklopili ugovor za glazbeni sadržaj :: HDS ZAMP - Glas  autora">
            <a:extLst>
              <a:ext uri="{FF2B5EF4-FFF2-40B4-BE49-F238E27FC236}">
                <a16:creationId xmlns:a16="http://schemas.microsoft.com/office/drawing/2014/main" xmlns="" id="{68807C71-8520-C795-6527-6365B8421B9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4435" y="2394718"/>
            <a:ext cx="5825755" cy="362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3651312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5008804-A474-77DB-A146-6776FA70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Adobe alati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861A7A95-9989-B02E-5551-A36E74FB4C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6544" y="2285999"/>
            <a:ext cx="4395556" cy="4429126"/>
          </a:xfrm>
        </p:spPr>
        <p:txBody>
          <a:bodyPr/>
          <a:lstStyle/>
          <a:p>
            <a:pPr algn="just"/>
            <a:r>
              <a:rPr lang="pl-PL" dirty="0"/>
              <a:t>Za izradu grafika, ilustracija i uređivanje slika</a:t>
            </a:r>
            <a:endParaRPr lang="hr-HR" dirty="0"/>
          </a:p>
          <a:p>
            <a:pPr algn="just"/>
            <a:r>
              <a:rPr lang="hr-HR" dirty="0"/>
              <a:t>Adobe alati i usluge omogućuju korisnicima kreiranje revolucionarnih digitalnih sadržaja, prikazivanje istih kroz razne digitalne medije i uređaje, te shodno s time, bolje poslovne rezultate. Gdje god da danas vidite odličan digitalni sadržaj, često iza njega stoji Adobe tehnologija.</a:t>
            </a:r>
          </a:p>
          <a:p>
            <a:pPr algn="just"/>
            <a:r>
              <a:rPr lang="hr-HR" dirty="0"/>
              <a:t> Težina korištenja – 3/3</a:t>
            </a:r>
          </a:p>
          <a:p>
            <a:pPr algn="just"/>
            <a:endParaRPr lang="hr-HR" dirty="0"/>
          </a:p>
          <a:p>
            <a:pPr algn="just"/>
            <a:endParaRPr lang="hr-HR" dirty="0"/>
          </a:p>
        </p:txBody>
      </p:sp>
      <p:pic>
        <p:nvPicPr>
          <p:cNvPr id="3074" name="Picture 2" descr="Adobe adds 'groundbreaking' AI tools to Creative Cloud apps | Tech Advisor">
            <a:extLst>
              <a:ext uri="{FF2B5EF4-FFF2-40B4-BE49-F238E27FC236}">
                <a16:creationId xmlns:a16="http://schemas.microsoft.com/office/drawing/2014/main" xmlns="" id="{D3A54153-0927-7E3E-3AEE-DB69235C716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7350" y="2734196"/>
            <a:ext cx="6398950" cy="351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358235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52250B1-B71C-814E-D020-95171897C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piktochart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19C820C4-4C95-A281-CE2E-6999959A3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3925" y="1874517"/>
            <a:ext cx="4695825" cy="453516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Piktochart</a:t>
            </a:r>
            <a:r>
              <a:rPr lang="hr-HR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je online alat za izradu </a:t>
            </a:r>
            <a:r>
              <a:rPr lang="hr-HR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infografike</a:t>
            </a:r>
            <a:r>
              <a:rPr lang="hr-HR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izvještaja, postera i prezentacija. U posljednje je vrijeme trend izrade </a:t>
            </a:r>
            <a:r>
              <a:rPr lang="hr-HR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infografike</a:t>
            </a:r>
            <a:r>
              <a:rPr lang="hr-HR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postao popularan zbog jednostavnog prikazivanja na blogovima i mrežnim stranicama. Alat jednostavno prikazuje različite podatke koji inače djeluju zamarajuće na korisnika. Cilj je alata korisniku olakšati proces izrade informativnih materijala, omogućavajući mu gotove predloške i grafičke prikaze. </a:t>
            </a:r>
            <a:endParaRPr lang="pl-PL" dirty="0"/>
          </a:p>
          <a:p>
            <a:pPr algn="just"/>
            <a:r>
              <a:rPr lang="hr-HR" dirty="0"/>
              <a:t>Težina korištenja – 2/3</a:t>
            </a:r>
          </a:p>
          <a:p>
            <a:pPr algn="just"/>
            <a:endParaRPr lang="pl-PL" dirty="0"/>
          </a:p>
          <a:p>
            <a:pPr algn="just"/>
            <a:endParaRPr lang="hr-HR" dirty="0"/>
          </a:p>
        </p:txBody>
      </p:sp>
      <p:pic>
        <p:nvPicPr>
          <p:cNvPr id="4098" name="Picture 2" descr="Piktochart | Center for Teaching, Learning, and Technology - Illinois State">
            <a:extLst>
              <a:ext uri="{FF2B5EF4-FFF2-40B4-BE49-F238E27FC236}">
                <a16:creationId xmlns:a16="http://schemas.microsoft.com/office/drawing/2014/main" xmlns="" id="{F6ADECED-FCBF-8384-15A1-85E7B6303E4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5475" y="2516749"/>
            <a:ext cx="6160825" cy="371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4392560"/>
      </p:ext>
    </p:extLst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3F66A79-2540-1C2B-BE85-6C44F8BD3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mentimeter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793EC5A5-9B38-B68A-4968-BEFCC201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4229100" cy="4114801"/>
          </a:xfrm>
        </p:spPr>
        <p:txBody>
          <a:bodyPr/>
          <a:lstStyle/>
          <a:p>
            <a:pPr algn="just"/>
            <a:r>
              <a:rPr lang="hr-HR" b="0" i="0" u="none" strike="noStrike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Mentimeter</a:t>
            </a:r>
            <a:r>
              <a:rPr lang="hr-HR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 je digitalni alat koji korisniku omogućava postavljanje pitanja i prikupljanja povratnih informacija za vrijeme prezentacije. Sudionici svoje odgovore unose preko mobilnih uređaja i sve što je potrebno za pristup je kod i poveznica (poput alata </a:t>
            </a:r>
            <a:r>
              <a:rPr lang="hr-HR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Kahoot</a:t>
            </a:r>
            <a:r>
              <a:rPr lang="hr-HR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!). </a:t>
            </a:r>
          </a:p>
          <a:p>
            <a:pPr algn="just"/>
            <a:r>
              <a:rPr lang="hr-HR" dirty="0"/>
              <a:t>Težina korištenja – 1/3</a:t>
            </a:r>
          </a:p>
          <a:p>
            <a:pPr algn="just"/>
            <a:endParaRPr lang="hr-HR" dirty="0">
              <a:solidFill>
                <a:schemeClr val="tx2"/>
              </a:solidFill>
            </a:endParaRPr>
          </a:p>
        </p:txBody>
      </p:sp>
      <p:pic>
        <p:nvPicPr>
          <p:cNvPr id="5122" name="Picture 2" descr="Mentimeter results | SPHERE">
            <a:extLst>
              <a:ext uri="{FF2B5EF4-FFF2-40B4-BE49-F238E27FC236}">
                <a16:creationId xmlns:a16="http://schemas.microsoft.com/office/drawing/2014/main" xmlns="" id="{FE0EC983-9285-52BF-E97B-6C532BA2AE5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4311" y="2206515"/>
            <a:ext cx="6278611" cy="373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3966925"/>
      </p:ext>
    </p:extLst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01F57B2-2EAA-0C60-F5DA-9CF75EA5F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/>
              <a:t>KAhoot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EC39CAD5-9A7C-C331-48E9-56F5A6DDF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9847" y="1580225"/>
            <a:ext cx="4800600" cy="527777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hr-HR" dirty="0" err="1"/>
              <a:t>Kahoot</a:t>
            </a:r>
            <a:r>
              <a:rPr lang="hr-HR" dirty="0"/>
              <a:t>! je interaktivni digitalni alat namijenjen za izradu kvizova, diskusija i upitnika. Alat je osmišljen na način da se pitanje prikazuje učenicima (npr. preko projektora) kako bi ga mogli pročitati i nakon pet sekundi započinje se s odbrojavanjem i prikazuju se odgovori označeni bojama i oblicima. Učenici na svojim uređajima s kojima pristupaju kvizu imaju prikazane samo odgovarajuće boje i oblike vezane za odgovore i odabiru ono polje koje označuje odgovor za koji smatraju da je točan. Nakon svakog odgovora dobivaju povratnu informaciju o tome jesu li odabrali točan odgovor, koliko su bodova osvojili, poredak na ljestvici prema rezultatima ocjenjivanja i ukupan broj bodova koji su do sada osvojili. Na ekranu se nastavniku prikazuje nakon svakog pitanja, koliko je učenika odabralo koji odgovor i konačna ljestvica poretka.</a:t>
            </a:r>
          </a:p>
          <a:p>
            <a:pPr algn="just"/>
            <a:r>
              <a:rPr lang="hr-HR" dirty="0"/>
              <a:t>Težina korištenja – 2/3</a:t>
            </a:r>
          </a:p>
        </p:txBody>
      </p:sp>
      <p:pic>
        <p:nvPicPr>
          <p:cNvPr id="6146" name="Picture 2" descr="KAKO KORISTITI KAHOOT KVIZ U NASTAVI">
            <a:extLst>
              <a:ext uri="{FF2B5EF4-FFF2-40B4-BE49-F238E27FC236}">
                <a16:creationId xmlns:a16="http://schemas.microsoft.com/office/drawing/2014/main" xmlns="" id="{F93FD970-EE80-7D64-38F6-843D43C5E7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1607" y="2008735"/>
            <a:ext cx="6008910" cy="338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04095"/>
      </p:ext>
    </p:extLst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9FAE6B7-8EBC-05EB-9BFA-91D676CB9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b="1" dirty="0"/>
              <a:t>Microsoft</a:t>
            </a:r>
            <a:r>
              <a:rPr lang="hr-HR" dirty="0"/>
              <a:t> Office 365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CA5E5E5C-6C4E-D66D-CB7F-2ABDF2559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5319" y="1979721"/>
            <a:ext cx="6373705" cy="45986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/>
              <a:t>Office 365 je sustav koji je najkorištenije desktop alate za izradu sadržaja (Word, Excel, PowerPoint) preselio u oblak, čime je omogućio pristup svim dokumentima u bilo koje vrijeme i s bilo kojeg uređaja spojenog na internet. Office 365 omogućuje jednostavno stvaranje novih dokumenata u oblaku, dodavanje i organizaciju postojećih datoteka, dijeljenje dokumenata te komunikaciju i suradnju s drugim korisnicima. Svim učenicima, učiteljima i nastavnicima osnovnih i srednjih škola omogućen je besplatan pristup sustavu Office 365, korištenjem svog elektroničkog identiteta u sustavu </a:t>
            </a:r>
            <a:r>
              <a:rPr lang="hr-HR" dirty="0" err="1"/>
              <a:t>AAI@EduHr</a:t>
            </a:r>
            <a:r>
              <a:rPr lang="hr-HR" dirty="0"/>
              <a:t>. Osnovna je značajka </a:t>
            </a:r>
            <a:r>
              <a:rPr lang="hr-HR" dirty="0" err="1"/>
              <a:t>Offiice</a:t>
            </a:r>
            <a:r>
              <a:rPr lang="hr-HR" dirty="0"/>
              <a:t> 365 sustava mogućnost zajedničke izrade i pohrane različitog sadržaja, dijeljenje i komunikacija s drugim korisnicima i mogućnost pristupa sadržaju bilo kada i bilo gdje. </a:t>
            </a:r>
          </a:p>
          <a:p>
            <a:pPr algn="just"/>
            <a:r>
              <a:rPr lang="hr-HR" dirty="0"/>
              <a:t>Težina korištenja – 2/3</a:t>
            </a:r>
          </a:p>
          <a:p>
            <a:pPr marL="0" indent="0" algn="just">
              <a:buNone/>
            </a:pPr>
            <a:endParaRPr lang="hr-HR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5973A076-A0D5-8F45-AA2B-AE10061AD8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0610" y="2652712"/>
            <a:ext cx="4289764" cy="233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6149340"/>
      </p:ext>
    </p:extLst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8A86083-CB34-EF16-C315-F4DA3E9A7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Google Disk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1E70AA1-FD03-37C0-7FB1-35BEEC5D5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285999"/>
            <a:ext cx="6555050" cy="4292353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Google Disk besplatan je društveni programski alat Weba 2.0. Omogućava sljedeće funkcionalnosti: jednostavno stvaranje novih dokumenata na mreži, dodavanje postojećih dokumenata, organizaciju u datoteke, dijeljenje dokumenata i istovremeni rad više korisnika na jednom dokumentu u stvarnom vremenu. Prednost je Google diska što su dokumenti dostupni u bilo koje vrijeme i s bilo kojeg računala spojenog na internet.</a:t>
            </a:r>
          </a:p>
          <a:p>
            <a:pPr algn="just"/>
            <a:r>
              <a:rPr lang="hr-HR" dirty="0"/>
              <a:t>Google Disk može pojednostavniti rad u mnogim područjima života, a koristan je za primjenu u nastavi jer omogućava komunikaciju, suradnju i istovremenu suradnju grupe korisnika (učenika ili nastavnika) na istom projektu.</a:t>
            </a:r>
          </a:p>
          <a:p>
            <a:r>
              <a:rPr lang="hr-HR" dirty="0"/>
              <a:t>Težina korištenja – 2/3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8194" name="Picture 2" descr="Google_Drive_Logo_lrg-580x461">
            <a:extLst>
              <a:ext uri="{FF2B5EF4-FFF2-40B4-BE49-F238E27FC236}">
                <a16:creationId xmlns:a16="http://schemas.microsoft.com/office/drawing/2014/main" xmlns="" id="{5273251F-E1D5-C7F6-04AF-9725AFAB53B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7509" y="2780780"/>
            <a:ext cx="3012138" cy="23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0594570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Značka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74</TotalTime>
  <Words>1907</Words>
  <Application>Microsoft Office PowerPoint</Application>
  <PresentationFormat>Custom</PresentationFormat>
  <Paragraphs>79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Značka</vt:lpstr>
      <vt:lpstr>ONLINE I DIGITALNI ALATI ZA KORIŠTENJE U OBRAZOVANJU</vt:lpstr>
      <vt:lpstr>Powtoon</vt:lpstr>
      <vt:lpstr>youtube</vt:lpstr>
      <vt:lpstr>Adobe alati</vt:lpstr>
      <vt:lpstr>piktochart</vt:lpstr>
      <vt:lpstr>mentimeter</vt:lpstr>
      <vt:lpstr>KAhoot</vt:lpstr>
      <vt:lpstr>Microsoft Office 365</vt:lpstr>
      <vt:lpstr>Google Disk</vt:lpstr>
      <vt:lpstr>Quizlet – učenje na drugačiji način</vt:lpstr>
      <vt:lpstr>LearningApps – jednostavna izrada alata za nastavu</vt:lpstr>
      <vt:lpstr>Google Forms (Obrasci)</vt:lpstr>
      <vt:lpstr>Hot Potatoes – kreiranje online ispita znanja</vt:lpstr>
      <vt:lpstr>Pixton – Udahnite život u strip</vt:lpstr>
      <vt:lpstr>Coggle – umne mape</vt:lpstr>
      <vt:lpstr>Yammer društvena mreža</vt:lpstr>
      <vt:lpstr>Edmodo</vt:lpstr>
      <vt:lpstr>Wordwall – učimo igranjem</vt:lpstr>
      <vt:lpstr>NatGeo MapMaker – izrada geografskih karata</vt:lpstr>
      <vt:lpstr>Wizer – interaktivni radni listići</vt:lpstr>
      <vt:lpstr>GeoGebra – interaktivna matematika iz svijeta otvorenih tehnologija</vt:lpstr>
      <vt:lpstr>mozaweb</vt:lpstr>
      <vt:lpstr>zoom</vt:lpstr>
      <vt:lpstr>Microsoft Teams</vt:lpstr>
      <vt:lpstr>ZAHVALJUJEM NA POZORNOSTI!!!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I DIGITALNI ALATI ZA KORIŠTENJE U OBRAZOVANJU</dc:title>
  <dc:creator>ERIK ŠNELER</dc:creator>
  <cp:lastModifiedBy>Danijel</cp:lastModifiedBy>
  <cp:revision>1</cp:revision>
  <dcterms:created xsi:type="dcterms:W3CDTF">2022-06-27T07:35:35Z</dcterms:created>
  <dcterms:modified xsi:type="dcterms:W3CDTF">2023-10-14T09:35:21Z</dcterms:modified>
</cp:coreProperties>
</file>